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handoutMasterIdLst>
    <p:handoutMasterId r:id="rId56"/>
  </p:handoutMasterIdLst>
  <p:sldIdLst>
    <p:sldId id="308" r:id="rId2"/>
    <p:sldId id="256" r:id="rId3"/>
    <p:sldId id="257" r:id="rId4"/>
    <p:sldId id="258" r:id="rId5"/>
    <p:sldId id="287" r:id="rId6"/>
    <p:sldId id="288" r:id="rId7"/>
    <p:sldId id="259" r:id="rId8"/>
    <p:sldId id="260" r:id="rId9"/>
    <p:sldId id="261" r:id="rId10"/>
    <p:sldId id="262" r:id="rId11"/>
    <p:sldId id="292" r:id="rId12"/>
    <p:sldId id="291" r:id="rId13"/>
    <p:sldId id="263" r:id="rId14"/>
    <p:sldId id="264" r:id="rId15"/>
    <p:sldId id="265" r:id="rId16"/>
    <p:sldId id="266" r:id="rId17"/>
    <p:sldId id="293" r:id="rId18"/>
    <p:sldId id="276" r:id="rId19"/>
    <p:sldId id="267" r:id="rId20"/>
    <p:sldId id="268" r:id="rId21"/>
    <p:sldId id="278" r:id="rId22"/>
    <p:sldId id="277" r:id="rId23"/>
    <p:sldId id="269" r:id="rId24"/>
    <p:sldId id="279" r:id="rId25"/>
    <p:sldId id="280" r:id="rId26"/>
    <p:sldId id="281" r:id="rId27"/>
    <p:sldId id="270" r:id="rId28"/>
    <p:sldId id="282" r:id="rId29"/>
    <p:sldId id="283" r:id="rId30"/>
    <p:sldId id="271" r:id="rId31"/>
    <p:sldId id="284" r:id="rId32"/>
    <p:sldId id="285" r:id="rId33"/>
    <p:sldId id="272" r:id="rId34"/>
    <p:sldId id="286" r:id="rId35"/>
    <p:sldId id="273" r:id="rId36"/>
    <p:sldId id="289" r:id="rId37"/>
    <p:sldId id="274" r:id="rId38"/>
    <p:sldId id="290" r:id="rId39"/>
    <p:sldId id="275" r:id="rId40"/>
    <p:sldId id="294" r:id="rId41"/>
    <p:sldId id="295" r:id="rId42"/>
    <p:sldId id="296" r:id="rId43"/>
    <p:sldId id="298" r:id="rId44"/>
    <p:sldId id="297" r:id="rId45"/>
    <p:sldId id="299" r:id="rId46"/>
    <p:sldId id="300" r:id="rId47"/>
    <p:sldId id="301" r:id="rId48"/>
    <p:sldId id="302" r:id="rId49"/>
    <p:sldId id="303" r:id="rId50"/>
    <p:sldId id="304" r:id="rId51"/>
    <p:sldId id="305" r:id="rId52"/>
    <p:sldId id="306" r:id="rId53"/>
    <p:sldId id="307" r:id="rId54"/>
    <p:sldId id="309" r:id="rId55"/>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84" autoAdjust="0"/>
  </p:normalViewPr>
  <p:slideViewPr>
    <p:cSldViewPr>
      <p:cViewPr varScale="1">
        <p:scale>
          <a:sx n="75" d="100"/>
          <a:sy n="75" d="100"/>
        </p:scale>
        <p:origin x="-1020" y="-90"/>
      </p:cViewPr>
      <p:guideLst>
        <p:guide orient="horz" pos="2160"/>
        <p:guide pos="2880"/>
      </p:guideLst>
    </p:cSldViewPr>
  </p:slideViewPr>
  <p:outlineViewPr>
    <p:cViewPr>
      <p:scale>
        <a:sx n="33" d="100"/>
        <a:sy n="33" d="100"/>
      </p:scale>
      <p:origin x="0" y="535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7" y="2"/>
            <a:ext cx="3013763" cy="465455"/>
          </a:xfrm>
          <a:prstGeom prst="rect">
            <a:avLst/>
          </a:prstGeom>
        </p:spPr>
        <p:txBody>
          <a:bodyPr vert="horz" lIns="92930" tIns="46465" rIns="92930" bIns="46465" rtlCol="0"/>
          <a:lstStyle>
            <a:lvl1pPr algn="r">
              <a:defRPr sz="1200"/>
            </a:lvl1pPr>
          </a:lstStyle>
          <a:p>
            <a:fld id="{1D235229-C8AB-4C42-A6DF-55CF23A8B7F1}" type="datetimeFigureOut">
              <a:rPr lang="en-US" smtClean="0"/>
              <a:pPr/>
              <a:t>10/8/2010</a:t>
            </a:fld>
            <a:endParaRPr lang="en-US"/>
          </a:p>
        </p:txBody>
      </p:sp>
      <p:sp>
        <p:nvSpPr>
          <p:cNvPr id="4" name="Footer Placeholder 3"/>
          <p:cNvSpPr>
            <a:spLocks noGrp="1"/>
          </p:cNvSpPr>
          <p:nvPr>
            <p:ph type="ftr" sz="quarter" idx="2"/>
          </p:nvPr>
        </p:nvSpPr>
        <p:spPr>
          <a:xfrm>
            <a:off x="1" y="8842031"/>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7" y="8842031"/>
            <a:ext cx="3013763" cy="465455"/>
          </a:xfrm>
          <a:prstGeom prst="rect">
            <a:avLst/>
          </a:prstGeom>
        </p:spPr>
        <p:txBody>
          <a:bodyPr vert="horz" lIns="92930" tIns="46465" rIns="92930" bIns="46465" rtlCol="0" anchor="b"/>
          <a:lstStyle>
            <a:lvl1pPr algn="r">
              <a:defRPr sz="1200"/>
            </a:lvl1pPr>
          </a:lstStyle>
          <a:p>
            <a:fld id="{C71C5B5E-8111-4646-B2BB-37E2A2171E9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F115AA3-8A59-4616-BBCF-B8BA30C1F37F}" type="datetimeFigureOut">
              <a:rPr lang="en-US" smtClean="0"/>
              <a:pPr/>
              <a:t>10/8/2010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A31D1D7-F10F-4D39-8A80-E25F2080F9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31D1D7-F10F-4D39-8A80-E25F2080F9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31D1D7-F10F-4D39-8A80-E25F2080F9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31D1D7-F10F-4D39-8A80-E25F2080F99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A31D1D7-F10F-4D39-8A80-E25F2080F99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31D1D7-F10F-4D39-8A80-E25F2080F99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A31D1D7-F10F-4D39-8A80-E25F2080F99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A31D1D7-F10F-4D39-8A80-E25F2080F99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115AA3-8A59-4616-BBCF-B8BA30C1F37F}" type="datetimeFigureOut">
              <a:rPr lang="en-US" smtClean="0"/>
              <a:pPr/>
              <a:t>10/8/2010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A31D1D7-F10F-4D39-8A80-E25F2080F9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F115AA3-8A59-4616-BBCF-B8BA30C1F37F}" type="datetimeFigureOut">
              <a:rPr lang="en-US" smtClean="0"/>
              <a:pPr/>
              <a:t>10/8/2010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A31D1D7-F10F-4D39-8A80-E25F2080F99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F115AA3-8A59-4616-BBCF-B8BA30C1F37F}" type="datetimeFigureOut">
              <a:rPr lang="en-US" smtClean="0"/>
              <a:pPr/>
              <a:t>10/8/2010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A31D1D7-F10F-4D39-8A80-E25F2080F99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115AA3-8A59-4616-BBCF-B8BA30C1F37F}" type="datetimeFigureOut">
              <a:rPr lang="en-US" smtClean="0"/>
              <a:pPr/>
              <a:t>10/8/2010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A31D1D7-F10F-4D39-8A80-E25F2080F9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keytoschool.com/" TargetMode="External"/><Relationship Id="rId2" Type="http://schemas.openxmlformats.org/officeDocument/2006/relationships/hyperlink" Target="http://spanish4carlisle.pbworks.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moodle.org/course/view.php?id=5" TargetMode="External"/><Relationship Id="rId2" Type="http://schemas.openxmlformats.org/officeDocument/2006/relationships/hyperlink" Target="http://moodle.org/" TargetMode="External"/><Relationship Id="rId1" Type="http://schemas.openxmlformats.org/officeDocument/2006/relationships/slideLayout" Target="../slideLayouts/slideLayout2.xml"/><Relationship Id="rId4" Type="http://schemas.openxmlformats.org/officeDocument/2006/relationships/hyperlink" Target="http://www.carlisle.k12.ia.us/moodl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gutenberg.org/"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arlisle.k12.ia.us/moodle/mod/resource/view.php?inpopup=true&amp;id=125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en.wikipedia.org/wiki/El_ci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u="sng" dirty="0" smtClean="0"/>
              <a:t>cafelatino.wikispaces.com</a:t>
            </a:r>
          </a:p>
          <a:p>
            <a:endParaRPr lang="en-US" dirty="0" smtClean="0"/>
          </a:p>
          <a:p>
            <a:r>
              <a:rPr lang="en-US" dirty="0" smtClean="0">
                <a:hlinkClick r:id="rId2"/>
              </a:rPr>
              <a:t>http://spanish4carlisle.pbworks.com</a:t>
            </a:r>
            <a:endParaRPr lang="en-US" dirty="0" smtClean="0"/>
          </a:p>
          <a:p>
            <a:endParaRPr lang="en-US" dirty="0" smtClean="0"/>
          </a:p>
          <a:p>
            <a:r>
              <a:rPr lang="en-US" u="sng" dirty="0" smtClean="0"/>
              <a:t>carlisle.k12.ia.us/</a:t>
            </a:r>
            <a:r>
              <a:rPr lang="en-US" u="sng" dirty="0" err="1" smtClean="0"/>
              <a:t>moodle</a:t>
            </a:r>
            <a:endParaRPr lang="en-US" u="sng" dirty="0" smtClean="0"/>
          </a:p>
          <a:p>
            <a:endParaRPr lang="en-US" u="sng" dirty="0" smtClean="0"/>
          </a:p>
          <a:p>
            <a:r>
              <a:rPr lang="en-US" u="sng" dirty="0" smtClean="0">
                <a:hlinkClick r:id="rId3"/>
              </a:rPr>
              <a:t>www.keytoschool.com</a:t>
            </a:r>
            <a:r>
              <a:rPr lang="en-US" dirty="0" smtClean="0"/>
              <a:t>  free Moodle hosting</a:t>
            </a:r>
            <a:endParaRPr lang="en-US" u="sng" dirty="0"/>
          </a:p>
        </p:txBody>
      </p:sp>
      <p:sp>
        <p:nvSpPr>
          <p:cNvPr id="3" name="Title 2"/>
          <p:cNvSpPr>
            <a:spLocks noGrp="1"/>
          </p:cNvSpPr>
          <p:nvPr>
            <p:ph type="title"/>
          </p:nvPr>
        </p:nvSpPr>
        <p:spPr/>
        <p:txBody>
          <a:bodyPr/>
          <a:lstStyle/>
          <a:p>
            <a:r>
              <a:rPr lang="en-US" dirty="0" smtClean="0"/>
              <a:t>IWLA 2010 Moodle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r>
              <a:rPr lang="en-US" dirty="0" smtClean="0"/>
              <a:t>The HTML editor provides a variety of tools for editing content.</a:t>
            </a:r>
          </a:p>
          <a:p>
            <a:endParaRPr lang="en-US" b="1" dirty="0" smtClean="0"/>
          </a:p>
          <a:p>
            <a:endParaRPr lang="en-US" dirty="0" smtClean="0"/>
          </a:p>
          <a:p>
            <a:endParaRPr lang="en-US" dirty="0" smtClean="0"/>
          </a:p>
          <a:p>
            <a:r>
              <a:rPr lang="en-US" dirty="0" smtClean="0"/>
              <a:t>The built-in HTML editor provides a word-processor interface embedded in your web page to allow you to edit text in an intuitive way, and produces normal HTML code.</a:t>
            </a:r>
          </a:p>
          <a:p>
            <a:endParaRPr lang="en-US" dirty="0" smtClean="0"/>
          </a:p>
          <a:p>
            <a:r>
              <a:rPr lang="en-US" dirty="0" smtClean="0"/>
              <a:t>In addition to formatting text, this editor provides a number of extra features you may find useful.</a:t>
            </a:r>
          </a:p>
          <a:p>
            <a:r>
              <a:rPr lang="en-US" b="1" dirty="0" smtClean="0"/>
              <a:t>Paste text in from other Applications</a:t>
            </a:r>
          </a:p>
          <a:p>
            <a:r>
              <a:rPr lang="en-US" dirty="0" smtClean="0"/>
              <a:t>You can cut and paste rich text from other Windows applications such as Microsoft Word straight into this editor, and your formatting will be preserved. Just use the normal cut and paste menus in your web browser (or Control-C and Control-V).</a:t>
            </a:r>
          </a:p>
          <a:p>
            <a:r>
              <a:rPr lang="en-US" b="1" dirty="0" smtClean="0"/>
              <a:t>Inserting images</a:t>
            </a:r>
          </a:p>
          <a:p>
            <a:r>
              <a:rPr lang="en-US" dirty="0" smtClean="0"/>
              <a:t>If you have images that are already published on a web site and accessible via a URL, you can include these images in your texts using the "Insert Image" button.</a:t>
            </a:r>
          </a:p>
          <a:p>
            <a:r>
              <a:rPr lang="en-US" b="1" dirty="0" smtClean="0"/>
              <a:t>Inserting Tables</a:t>
            </a:r>
          </a:p>
          <a:p>
            <a:r>
              <a:rPr lang="en-US" dirty="0" smtClean="0"/>
              <a:t>To add layout to your texts, you can use the "Insert Tables" button in the toolbar.</a:t>
            </a:r>
          </a:p>
          <a:p>
            <a:r>
              <a:rPr lang="en-US" b="1" dirty="0" smtClean="0"/>
              <a:t>Inserting Links</a:t>
            </a:r>
          </a:p>
          <a:p>
            <a:r>
              <a:rPr lang="en-US" dirty="0" smtClean="0"/>
              <a:t>To make a new link, first type the text that you want to be a link. Then select it and click the link button (chain) in the toolbar. Type the URL you want to link to.</a:t>
            </a:r>
            <a:endParaRPr lang="en-US" dirty="0"/>
          </a:p>
        </p:txBody>
      </p:sp>
      <p:sp>
        <p:nvSpPr>
          <p:cNvPr id="3" name="Title 2"/>
          <p:cNvSpPr>
            <a:spLocks noGrp="1"/>
          </p:cNvSpPr>
          <p:nvPr>
            <p:ph type="title"/>
          </p:nvPr>
        </p:nvSpPr>
        <p:spPr/>
        <p:txBody>
          <a:bodyPr/>
          <a:lstStyle/>
          <a:p>
            <a:r>
              <a:rPr lang="en-US" dirty="0" smtClean="0"/>
              <a:t>Using the HTML editor</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066800" y="1752600"/>
            <a:ext cx="5133975" cy="455018"/>
          </a:xfrm>
          <a:prstGeom prst="rect">
            <a:avLst/>
          </a:prstGeom>
          <a:noFill/>
          <a:ln w="9525">
            <a:noFill/>
            <a:miter lim="800000"/>
            <a:headEnd/>
            <a:tailEnd/>
          </a:ln>
        </p:spPr>
      </p:pic>
      <p:cxnSp>
        <p:nvCxnSpPr>
          <p:cNvPr id="9" name="Straight Arrow Connector 8"/>
          <p:cNvCxnSpPr/>
          <p:nvPr/>
        </p:nvCxnSpPr>
        <p:spPr>
          <a:xfrm rot="10800000" flipV="1">
            <a:off x="5486400" y="1524000"/>
            <a:ext cx="534194" cy="4579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6019800" y="1219200"/>
            <a:ext cx="25908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This button turns the HTML editor on and off. </a:t>
            </a:r>
            <a:endParaRPr 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HTML</a:t>
            </a:r>
            <a:endParaRPr lang="en-US" dirty="0"/>
          </a:p>
        </p:txBody>
      </p:sp>
      <p:pic>
        <p:nvPicPr>
          <p:cNvPr id="2050" name="Picture 2" descr="\\carlislefiles1\users$\christine.campbell\Professional\IWLA PRES 2010\screen Captures\html_ccode.png"/>
          <p:cNvPicPr>
            <a:picLocks noGrp="1" noChangeAspect="1" noChangeArrowheads="1"/>
          </p:cNvPicPr>
          <p:nvPr>
            <p:ph idx="1"/>
          </p:nvPr>
        </p:nvPicPr>
        <p:blipFill>
          <a:blip r:embed="rId2" cstate="print"/>
          <a:srcRect/>
          <a:stretch>
            <a:fillRect/>
          </a:stretch>
        </p:blipFill>
        <p:spPr bwMode="auto">
          <a:xfrm>
            <a:off x="762000" y="1447800"/>
            <a:ext cx="6606116" cy="452596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HTML</a:t>
            </a:r>
            <a:endParaRPr lang="en-US" dirty="0"/>
          </a:p>
        </p:txBody>
      </p:sp>
      <p:pic>
        <p:nvPicPr>
          <p:cNvPr id="1026" name="Picture 2" descr="\\carlislefiles1\users$\christine.campbell\Professional\IWLA PRES 2010\screen Captures\voki.png"/>
          <p:cNvPicPr>
            <a:picLocks noGrp="1" noChangeAspect="1" noChangeArrowheads="1"/>
          </p:cNvPicPr>
          <p:nvPr>
            <p:ph idx="1"/>
          </p:nvPr>
        </p:nvPicPr>
        <p:blipFill>
          <a:blip r:embed="rId2" cstate="print"/>
          <a:srcRect/>
          <a:stretch>
            <a:fillRect/>
          </a:stretch>
        </p:blipFill>
        <p:spPr bwMode="auto">
          <a:xfrm>
            <a:off x="800365" y="1481138"/>
            <a:ext cx="7543270" cy="452596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233672"/>
          </a:xfrm>
        </p:spPr>
        <p:txBody>
          <a:bodyPr>
            <a:normAutofit/>
          </a:bodyPr>
          <a:lstStyle/>
          <a:p>
            <a:r>
              <a:rPr lang="en-US" sz="1400" dirty="0" smtClean="0"/>
              <a:t>Editing must be on, choose </a:t>
            </a:r>
            <a:r>
              <a:rPr lang="en-US" sz="1400" u="sng" dirty="0" smtClean="0"/>
              <a:t>Link to a File or Website </a:t>
            </a:r>
            <a:r>
              <a:rPr lang="en-US" sz="1400" dirty="0" smtClean="0"/>
              <a:t>from the </a:t>
            </a:r>
            <a:r>
              <a:rPr lang="en-US" sz="1400" u="sng" dirty="0" smtClean="0"/>
              <a:t>Add a Resource </a:t>
            </a:r>
            <a:r>
              <a:rPr lang="en-US" sz="1400" dirty="0" smtClean="0"/>
              <a:t>menu</a:t>
            </a:r>
          </a:p>
          <a:p>
            <a:r>
              <a:rPr lang="en-US" sz="1400" dirty="0" smtClean="0"/>
              <a:t>Moodle allows you to upload a variety of digital content to your course site that you have created in other applications. You can also add links to other web sites to give students access to valuable online resources.</a:t>
            </a:r>
          </a:p>
          <a:p>
            <a:endParaRPr lang="en-US" sz="1400" dirty="0" smtClean="0"/>
          </a:p>
          <a:p>
            <a:endParaRPr lang="en-US" sz="1400" dirty="0"/>
          </a:p>
        </p:txBody>
      </p:sp>
      <p:sp>
        <p:nvSpPr>
          <p:cNvPr id="3" name="Title 2"/>
          <p:cNvSpPr>
            <a:spLocks noGrp="1"/>
          </p:cNvSpPr>
          <p:nvPr>
            <p:ph type="title"/>
          </p:nvPr>
        </p:nvSpPr>
        <p:spPr/>
        <p:txBody>
          <a:bodyPr/>
          <a:lstStyle/>
          <a:p>
            <a:r>
              <a:rPr lang="en-US" dirty="0" smtClean="0"/>
              <a:t>Link to a Website</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990600" y="2590800"/>
            <a:ext cx="3979407" cy="3091843"/>
          </a:xfrm>
          <a:prstGeom prst="rect">
            <a:avLst/>
          </a:prstGeom>
          <a:noFill/>
          <a:ln w="9525">
            <a:noFill/>
            <a:miter lim="800000"/>
            <a:headEnd/>
            <a:tailEnd/>
          </a:ln>
        </p:spPr>
      </p:pic>
      <p:sp>
        <p:nvSpPr>
          <p:cNvPr id="7" name="TextBox 6"/>
          <p:cNvSpPr txBox="1"/>
          <p:nvPr/>
        </p:nvSpPr>
        <p:spPr>
          <a:xfrm>
            <a:off x="5181600" y="2362200"/>
            <a:ext cx="3429000" cy="2862322"/>
          </a:xfrm>
          <a:prstGeom prst="rect">
            <a:avLst/>
          </a:prstGeom>
          <a:noFill/>
        </p:spPr>
        <p:txBody>
          <a:bodyPr wrap="square" rtlCol="0">
            <a:spAutoFit/>
          </a:bodyPr>
          <a:lstStyle/>
          <a:p>
            <a:pPr marL="228600" indent="-228600">
              <a:buAutoNum type="arabicPeriod"/>
            </a:pPr>
            <a:r>
              <a:rPr lang="en-US" sz="1200" dirty="0" smtClean="0"/>
              <a:t>Enter a name for the resource in the Name field.</a:t>
            </a:r>
          </a:p>
          <a:p>
            <a:pPr marL="228600" indent="-228600">
              <a:buAutoNum type="arabicPeriod"/>
            </a:pPr>
            <a:endParaRPr lang="en-US" sz="1200" dirty="0" smtClean="0"/>
          </a:p>
          <a:p>
            <a:r>
              <a:rPr lang="en-US" sz="1200" dirty="0" smtClean="0"/>
              <a:t>2. Write a brief summary (optional) of the resource in the Summary field.</a:t>
            </a:r>
          </a:p>
          <a:p>
            <a:endParaRPr lang="en-US" sz="1200" dirty="0" smtClean="0"/>
          </a:p>
          <a:p>
            <a:r>
              <a:rPr lang="en-US" sz="1200" dirty="0" smtClean="0"/>
              <a:t>3. Paste in the URL of the website in Location.</a:t>
            </a:r>
          </a:p>
          <a:p>
            <a:endParaRPr lang="en-US" sz="1200" dirty="0" smtClean="0"/>
          </a:p>
          <a:p>
            <a:r>
              <a:rPr lang="en-US" sz="1200" dirty="0" smtClean="0"/>
              <a:t>4. Scroll down to the bottom of the page and click the “Save changes”</a:t>
            </a:r>
          </a:p>
          <a:p>
            <a:r>
              <a:rPr lang="en-US" sz="1200" dirty="0" smtClean="0"/>
              <a:t>button. The name of the web page will now be a link in the content block.</a:t>
            </a:r>
          </a:p>
          <a:p>
            <a:endParaRPr lang="en-US" sz="1200" dirty="0" smtClean="0"/>
          </a:p>
          <a:p>
            <a:endParaRPr lang="en-US" sz="1200" dirty="0" smtClean="0"/>
          </a:p>
        </p:txBody>
      </p:sp>
      <p:sp>
        <p:nvSpPr>
          <p:cNvPr id="9" name="Right Arrow 8"/>
          <p:cNvSpPr/>
          <p:nvPr/>
        </p:nvSpPr>
        <p:spPr>
          <a:xfrm>
            <a:off x="1600200" y="4800600"/>
            <a:ext cx="3048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Linking to a File</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381000" y="1295400"/>
            <a:ext cx="3334531" cy="2590800"/>
          </a:xfrm>
          <a:prstGeom prst="rect">
            <a:avLst/>
          </a:prstGeom>
          <a:noFill/>
          <a:ln w="9525">
            <a:noFill/>
            <a:miter lim="800000"/>
            <a:headEnd/>
            <a:tailEnd/>
          </a:ln>
        </p:spPr>
      </p:pic>
      <p:sp>
        <p:nvSpPr>
          <p:cNvPr id="5" name="Right Arrow 4"/>
          <p:cNvSpPr/>
          <p:nvPr/>
        </p:nvSpPr>
        <p:spPr>
          <a:xfrm>
            <a:off x="1143000" y="3276600"/>
            <a:ext cx="22860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191000" y="1143000"/>
            <a:ext cx="4724400" cy="3600986"/>
          </a:xfrm>
          <a:prstGeom prst="rect">
            <a:avLst/>
          </a:prstGeom>
          <a:noFill/>
        </p:spPr>
        <p:txBody>
          <a:bodyPr wrap="square" rtlCol="0">
            <a:spAutoFit/>
          </a:bodyPr>
          <a:lstStyle/>
          <a:p>
            <a:pPr marL="228600" indent="-228600">
              <a:buAutoNum type="arabicPeriod"/>
            </a:pPr>
            <a:r>
              <a:rPr lang="en-US" sz="1200" dirty="0" smtClean="0"/>
              <a:t>Enter a name for the resource in the Name field.</a:t>
            </a:r>
          </a:p>
          <a:p>
            <a:pPr marL="228600" indent="-228600">
              <a:buAutoNum type="arabicPeriod"/>
            </a:pPr>
            <a:endParaRPr lang="en-US" sz="1200" dirty="0" smtClean="0"/>
          </a:p>
          <a:p>
            <a:r>
              <a:rPr lang="en-US" sz="1200" dirty="0" smtClean="0"/>
              <a:t>2. Write a brief summary (optional) of the resource in the Summary field.</a:t>
            </a:r>
          </a:p>
          <a:p>
            <a:endParaRPr lang="en-US" sz="1200" dirty="0" smtClean="0"/>
          </a:p>
          <a:p>
            <a:r>
              <a:rPr lang="en-US" sz="1200" dirty="0" smtClean="0"/>
              <a:t>3. Click the “Choose or upload a file” button. A new window will pop up.  (Bottom right)  This is a list of files you have uploaded to Moodle.  Click on </a:t>
            </a:r>
            <a:r>
              <a:rPr lang="en-US" sz="1200" u="sng" dirty="0" smtClean="0"/>
              <a:t>upload a file </a:t>
            </a:r>
            <a:r>
              <a:rPr lang="en-US" sz="1200" dirty="0" smtClean="0"/>
              <a:t>to add new files.  Browse for the correct file and click upload this file.  It will now be uploaded to Moodle, not your Moodle page yet. </a:t>
            </a:r>
          </a:p>
          <a:p>
            <a:endParaRPr lang="en-US" sz="1200" dirty="0" smtClean="0"/>
          </a:p>
          <a:p>
            <a:pPr marL="228600" indent="-228600">
              <a:buAutoNum type="arabicPeriod" startAt="4"/>
            </a:pPr>
            <a:r>
              <a:rPr lang="en-US" sz="1200" dirty="0" smtClean="0"/>
              <a:t>From the list of files you have uploaded to Moodle, click Choose.  It will populate the Location box.  (It helps to expand the window so you can see all of your files.) (bottom left)</a:t>
            </a:r>
          </a:p>
          <a:p>
            <a:pPr marL="228600" indent="-228600">
              <a:buAutoNum type="arabicPeriod" startAt="4"/>
            </a:pPr>
            <a:endParaRPr lang="en-US" sz="1200" dirty="0" smtClean="0"/>
          </a:p>
          <a:p>
            <a:r>
              <a:rPr lang="en-US" sz="1200" dirty="0" smtClean="0"/>
              <a:t>5.  Scroll down to the bottom of the page and click the “Save changes” button. The name of the resource will now be a link in the course section.</a:t>
            </a:r>
          </a:p>
        </p:txBody>
      </p:sp>
      <p:pic>
        <p:nvPicPr>
          <p:cNvPr id="7170" name="Picture 2" descr="\\carlislefiles1\users$\christine.campbell\Professional\IWLA PRES 2010\files.png"/>
          <p:cNvPicPr>
            <a:picLocks noChangeAspect="1" noChangeArrowheads="1"/>
          </p:cNvPicPr>
          <p:nvPr/>
        </p:nvPicPr>
        <p:blipFill>
          <a:blip r:embed="rId3" cstate="print"/>
          <a:srcRect/>
          <a:stretch>
            <a:fillRect/>
          </a:stretch>
        </p:blipFill>
        <p:spPr bwMode="auto">
          <a:xfrm>
            <a:off x="304801" y="4038601"/>
            <a:ext cx="3352800" cy="1699240"/>
          </a:xfrm>
          <a:prstGeom prst="rect">
            <a:avLst/>
          </a:prstGeom>
          <a:noFill/>
        </p:spPr>
      </p:pic>
      <p:pic>
        <p:nvPicPr>
          <p:cNvPr id="7172" name="Picture 4" descr="\\carlislefiles1\users$\christine.campbell\Professional\IWLA PRES 2010\choose_a_file.png"/>
          <p:cNvPicPr>
            <a:picLocks noChangeAspect="1" noChangeArrowheads="1"/>
          </p:cNvPicPr>
          <p:nvPr/>
        </p:nvPicPr>
        <p:blipFill>
          <a:blip r:embed="rId4" cstate="print"/>
          <a:srcRect/>
          <a:stretch>
            <a:fillRect/>
          </a:stretch>
        </p:blipFill>
        <p:spPr bwMode="auto">
          <a:xfrm flipV="1">
            <a:off x="4343400" y="5029200"/>
            <a:ext cx="4320127" cy="697826"/>
          </a:xfrm>
          <a:prstGeom prst="rect">
            <a:avLst/>
          </a:prstGeom>
          <a:noFill/>
        </p:spPr>
      </p:pic>
      <p:sp>
        <p:nvSpPr>
          <p:cNvPr id="13" name="Down Arrow 12"/>
          <p:cNvSpPr/>
          <p:nvPr/>
        </p:nvSpPr>
        <p:spPr>
          <a:xfrm>
            <a:off x="8153400" y="4724400"/>
            <a:ext cx="45719"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Forums</a:t>
            </a:r>
          </a:p>
          <a:p>
            <a:r>
              <a:rPr lang="en-US" dirty="0" smtClean="0"/>
              <a:t>Chat</a:t>
            </a:r>
          </a:p>
          <a:p>
            <a:r>
              <a:rPr lang="en-US" dirty="0" smtClean="0"/>
              <a:t>Assignment</a:t>
            </a:r>
          </a:p>
          <a:p>
            <a:r>
              <a:rPr lang="en-US" dirty="0" smtClean="0"/>
              <a:t>Quiz</a:t>
            </a:r>
          </a:p>
          <a:p>
            <a:r>
              <a:rPr lang="en-US" dirty="0" smtClean="0"/>
              <a:t>Glossary</a:t>
            </a:r>
          </a:p>
          <a:p>
            <a:r>
              <a:rPr lang="en-US" dirty="0" smtClean="0"/>
              <a:t>Lesson</a:t>
            </a:r>
          </a:p>
          <a:p>
            <a:r>
              <a:rPr lang="en-US" dirty="0" smtClean="0"/>
              <a:t>Wiki</a:t>
            </a:r>
          </a:p>
          <a:p>
            <a:r>
              <a:rPr lang="en-US" dirty="0" smtClean="0"/>
              <a:t>Blog</a:t>
            </a:r>
          </a:p>
          <a:p>
            <a:r>
              <a:rPr lang="en-US" dirty="0" smtClean="0"/>
              <a:t>Grades</a:t>
            </a:r>
            <a:endParaRPr lang="en-US" dirty="0"/>
          </a:p>
        </p:txBody>
      </p:sp>
      <p:sp>
        <p:nvSpPr>
          <p:cNvPr id="3" name="Title 2"/>
          <p:cNvSpPr>
            <a:spLocks noGrp="1"/>
          </p:cNvSpPr>
          <p:nvPr>
            <p:ph type="title"/>
          </p:nvPr>
        </p:nvSpPr>
        <p:spPr/>
        <p:txBody>
          <a:bodyPr/>
          <a:lstStyle/>
          <a:p>
            <a:r>
              <a:rPr lang="en-US" dirty="0" smtClean="0"/>
              <a:t>Add an Activity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53000"/>
          </a:xfrm>
        </p:spPr>
        <p:txBody>
          <a:bodyPr>
            <a:normAutofit fontScale="92500" lnSpcReduction="20000"/>
          </a:bodyPr>
          <a:lstStyle/>
          <a:p>
            <a:r>
              <a:rPr lang="en-US" sz="1400" dirty="0" smtClean="0"/>
              <a:t>Forums are the primary tool for online discussions. Forums allow you and your students to communicate with each other at any time, from anywhere with an Internet connection. Students can communicate with you or other students without everyone having to be logged in at the same time. </a:t>
            </a:r>
          </a:p>
          <a:p>
            <a:endParaRPr lang="en-US" sz="1400" dirty="0" smtClean="0"/>
          </a:p>
          <a:p>
            <a:r>
              <a:rPr lang="en-US" sz="1400" dirty="0" smtClean="0"/>
              <a:t>Moodle supports four basic forum types:</a:t>
            </a:r>
          </a:p>
          <a:p>
            <a:r>
              <a:rPr lang="it-IT" sz="1400" dirty="0" smtClean="0"/>
              <a:t>1. </a:t>
            </a:r>
            <a:r>
              <a:rPr lang="it-IT" sz="1400" i="1" dirty="0" smtClean="0"/>
              <a:t>A single simple discussion</a:t>
            </a:r>
          </a:p>
          <a:p>
            <a:pPr lvl="1"/>
            <a:r>
              <a:rPr lang="en-US" sz="1300" dirty="0" smtClean="0"/>
              <a:t>You can create only one discussion in this forum. This serves to keep the discussion focused on one specific topic. A </a:t>
            </a:r>
            <a:r>
              <a:rPr lang="en-US" sz="1300" i="1" dirty="0" smtClean="0"/>
              <a:t>single simple discussion is </a:t>
            </a:r>
            <a:r>
              <a:rPr lang="en-US" sz="1300" dirty="0" smtClean="0"/>
              <a:t>most useful for short/time-limited discussion on a single subject or topic.</a:t>
            </a:r>
          </a:p>
          <a:p>
            <a:r>
              <a:rPr lang="en-US" sz="1400" i="1" dirty="0" smtClean="0"/>
              <a:t>2. Standard forum for general use</a:t>
            </a:r>
          </a:p>
          <a:p>
            <a:pPr lvl="1"/>
            <a:r>
              <a:rPr lang="en-US" sz="1300" dirty="0" smtClean="0"/>
              <a:t>There can be one or more discussions in this forum, and anyone with permission can start a new topic at any time. This is the best general purpose forum.</a:t>
            </a:r>
          </a:p>
          <a:p>
            <a:r>
              <a:rPr lang="en-US" sz="1400" dirty="0" smtClean="0"/>
              <a:t>3. </a:t>
            </a:r>
            <a:r>
              <a:rPr lang="en-US" sz="1400" i="1" dirty="0" smtClean="0"/>
              <a:t>Each person posts one discussion</a:t>
            </a:r>
          </a:p>
          <a:p>
            <a:pPr lvl="1"/>
            <a:r>
              <a:rPr lang="en-US" sz="1300" dirty="0" smtClean="0"/>
              <a:t>Each person on the class can start only one discussion everyone can reply to them though). This would be useful when each person needs to post an assignment or a question. Each discussion can then have multiple replies.</a:t>
            </a:r>
          </a:p>
          <a:p>
            <a:r>
              <a:rPr lang="en-US" sz="1400" i="1" dirty="0" smtClean="0"/>
              <a:t>4. Q And A Forum</a:t>
            </a:r>
          </a:p>
          <a:p>
            <a:pPr lvl="1"/>
            <a:r>
              <a:rPr lang="en-US" sz="1300" dirty="0" smtClean="0"/>
              <a:t>A </a:t>
            </a:r>
            <a:r>
              <a:rPr lang="en-US" sz="1300" i="1" dirty="0" smtClean="0"/>
              <a:t>Q and A forum is best used when you have a particular question that </a:t>
            </a:r>
            <a:r>
              <a:rPr lang="en-US" sz="1300" dirty="0" smtClean="0"/>
              <a:t>you wish to have answered. In a Q and A forum, the teacher will post the question and students respond with possible answers. By default a Q and A forum requires students to post once before viewing other students‘ postings. After the initial posting, students can view and respond to others‘ postings.</a:t>
            </a:r>
          </a:p>
          <a:p>
            <a:r>
              <a:rPr lang="en-US" sz="1400" dirty="0" smtClean="0"/>
              <a:t>The news forum is a special forum that is automatically created for each course and for the front page of the site, and is a place for general announcements. By default, only teachers and administrators may add news or reply to news. By default, everyone is forced to be subscribed to the news forum.</a:t>
            </a:r>
            <a:endParaRPr lang="en-US" sz="1400" dirty="0"/>
          </a:p>
        </p:txBody>
      </p:sp>
      <p:sp>
        <p:nvSpPr>
          <p:cNvPr id="3" name="Title 2"/>
          <p:cNvSpPr>
            <a:spLocks noGrp="1"/>
          </p:cNvSpPr>
          <p:nvPr>
            <p:ph type="title"/>
          </p:nvPr>
        </p:nvSpPr>
        <p:spPr/>
        <p:txBody>
          <a:bodyPr>
            <a:normAutofit/>
          </a:bodyPr>
          <a:lstStyle/>
          <a:p>
            <a:r>
              <a:rPr lang="en-US" dirty="0" smtClean="0"/>
              <a:t>Forums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Forums</a:t>
            </a:r>
            <a:endParaRPr lang="en-US" dirty="0"/>
          </a:p>
        </p:txBody>
      </p:sp>
      <p:pic>
        <p:nvPicPr>
          <p:cNvPr id="1026" name="Picture 2" descr="\\carlislefiles1\users$\christine.campbell\Professional\IWLA PRES 2010\screen Captures\forum_2.png"/>
          <p:cNvPicPr>
            <a:picLocks noGrp="1" noChangeAspect="1" noChangeArrowheads="1"/>
          </p:cNvPicPr>
          <p:nvPr>
            <p:ph idx="1"/>
          </p:nvPr>
        </p:nvPicPr>
        <p:blipFill>
          <a:blip r:embed="rId2" cstate="print"/>
          <a:srcRect/>
          <a:stretch>
            <a:fillRect/>
          </a:stretch>
        </p:blipFill>
        <p:spPr bwMode="auto">
          <a:xfrm>
            <a:off x="1066800" y="1295400"/>
            <a:ext cx="6635148" cy="452596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Forum</a:t>
            </a:r>
            <a:endParaRPr lang="en-US" dirty="0"/>
          </a:p>
        </p:txBody>
      </p:sp>
      <p:pic>
        <p:nvPicPr>
          <p:cNvPr id="1026" name="Picture 2" descr="\\carlislefiles1\users$\christine.campbell\Professional\IWLA PRES 2010\screen Captures\forum_shot.png"/>
          <p:cNvPicPr>
            <a:picLocks noGrp="1" noChangeAspect="1" noChangeArrowheads="1"/>
          </p:cNvPicPr>
          <p:nvPr>
            <p:ph idx="1"/>
          </p:nvPr>
        </p:nvPicPr>
        <p:blipFill>
          <a:blip r:embed="rId2" cstate="print"/>
          <a:srcRect/>
          <a:stretch>
            <a:fillRect/>
          </a:stretch>
        </p:blipFill>
        <p:spPr bwMode="auto">
          <a:xfrm>
            <a:off x="762000" y="1143000"/>
            <a:ext cx="7772400" cy="3605045"/>
          </a:xfrm>
          <a:prstGeom prst="rect">
            <a:avLst/>
          </a:prstGeom>
          <a:noFill/>
        </p:spPr>
      </p:pic>
      <p:pic>
        <p:nvPicPr>
          <p:cNvPr id="1027" name="Picture 3" descr="\\carlislefiles1\users$\christine.campbell\Professional\IWLA PRES 2010\screen Captures\video_forum.png"/>
          <p:cNvPicPr>
            <a:picLocks noChangeAspect="1" noChangeArrowheads="1"/>
          </p:cNvPicPr>
          <p:nvPr/>
        </p:nvPicPr>
        <p:blipFill>
          <a:blip r:embed="rId3" cstate="print"/>
          <a:srcRect/>
          <a:stretch>
            <a:fillRect/>
          </a:stretch>
        </p:blipFill>
        <p:spPr bwMode="auto">
          <a:xfrm>
            <a:off x="228600" y="4953000"/>
            <a:ext cx="8686800" cy="95065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b="1" dirty="0" smtClean="0"/>
              <a:t>Chats</a:t>
            </a:r>
          </a:p>
          <a:p>
            <a:pPr>
              <a:buNone/>
            </a:pPr>
            <a:endParaRPr lang="en-US" sz="1700" dirty="0" smtClean="0"/>
          </a:p>
          <a:p>
            <a:pPr>
              <a:buNone/>
            </a:pPr>
            <a:r>
              <a:rPr lang="en-US" sz="1700" dirty="0" smtClean="0"/>
              <a:t>The Chat activity module allows participants to have a real-time synchronous discussion via the web. This is a useful way to communicate with each other on a particular topic at one scheduled time. Since this is a synchronous form of communication, all participants need to be logged in at the same time. The Chat module contains a number of features for managing and reviewing chat discussions.</a:t>
            </a:r>
          </a:p>
          <a:p>
            <a:pPr>
              <a:buNone/>
            </a:pPr>
            <a:endParaRPr lang="en-US" sz="1700" dirty="0" smtClean="0"/>
          </a:p>
          <a:p>
            <a:pPr>
              <a:buNone/>
            </a:pPr>
            <a:r>
              <a:rPr lang="en-US" sz="1700" dirty="0" smtClean="0"/>
              <a:t>To use the chat tool, you will need to create a chat room for you and your students and set a time when everyone will log in and meet.  You can choose to have a one-time chat, continuously open chat, or meet the same time every day or week.</a:t>
            </a:r>
          </a:p>
          <a:p>
            <a:pPr>
              <a:buNone/>
            </a:pPr>
            <a:r>
              <a:rPr lang="en-US" sz="1700" dirty="0" smtClean="0"/>
              <a:t>You can print transcripts of the chat to review grammar.</a:t>
            </a:r>
            <a:endParaRPr lang="en-US" sz="1700" dirty="0"/>
          </a:p>
        </p:txBody>
      </p:sp>
      <p:sp>
        <p:nvSpPr>
          <p:cNvPr id="3" name="Title 2"/>
          <p:cNvSpPr>
            <a:spLocks noGrp="1"/>
          </p:cNvSpPr>
          <p:nvPr>
            <p:ph type="title"/>
          </p:nvPr>
        </p:nvSpPr>
        <p:spPr/>
        <p:txBody>
          <a:bodyPr/>
          <a:lstStyle/>
          <a:p>
            <a:r>
              <a:rPr lang="en-US" dirty="0" smtClean="0"/>
              <a:t>Chat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14400" y="1143000"/>
            <a:ext cx="7772400" cy="4876800"/>
          </a:xfrm>
        </p:spPr>
        <p:txBody>
          <a:bodyPr>
            <a:normAutofit fontScale="92500" lnSpcReduction="20000"/>
          </a:bodyPr>
          <a:lstStyle/>
          <a:p>
            <a:pPr>
              <a:buNone/>
            </a:pPr>
            <a:r>
              <a:rPr lang="en-US" dirty="0" smtClean="0"/>
              <a:t>A Course Management System, or CMS, is a web-based software application that provides an online environment for learning. </a:t>
            </a:r>
          </a:p>
          <a:p>
            <a:pPr>
              <a:buNone/>
            </a:pPr>
            <a:r>
              <a:rPr lang="en-US" dirty="0" smtClean="0"/>
              <a:t>Among the many features that Moodle provides are the following:</a:t>
            </a:r>
          </a:p>
          <a:p>
            <a:r>
              <a:rPr lang="en-US" sz="1900" dirty="0" smtClean="0"/>
              <a:t>Content management</a:t>
            </a:r>
          </a:p>
          <a:p>
            <a:r>
              <a:rPr lang="en-US" sz="1900" dirty="0" smtClean="0"/>
              <a:t>Forums</a:t>
            </a:r>
          </a:p>
          <a:p>
            <a:r>
              <a:rPr lang="en-US" sz="1900" dirty="0" smtClean="0"/>
              <a:t>Quizzes with different kinds of questions</a:t>
            </a:r>
          </a:p>
          <a:p>
            <a:r>
              <a:rPr lang="en-US" sz="1900" dirty="0" smtClean="0"/>
              <a:t>Blogs</a:t>
            </a:r>
          </a:p>
          <a:p>
            <a:r>
              <a:rPr lang="en-US" sz="1900" dirty="0" smtClean="0"/>
              <a:t>Wikis</a:t>
            </a:r>
          </a:p>
          <a:p>
            <a:r>
              <a:rPr lang="en-US" sz="1900" dirty="0" smtClean="0"/>
              <a:t>Chat</a:t>
            </a:r>
          </a:p>
          <a:p>
            <a:r>
              <a:rPr lang="en-US" sz="1900" dirty="0" smtClean="0"/>
              <a:t>Glossaries</a:t>
            </a:r>
          </a:p>
          <a:p>
            <a:r>
              <a:rPr lang="en-US" dirty="0" smtClean="0"/>
              <a:t>For more about Moodle, see </a:t>
            </a:r>
            <a:r>
              <a:rPr lang="en-US" dirty="0" smtClean="0">
                <a:hlinkClick r:id="rId2" tooltip="http://moodle.org"/>
              </a:rPr>
              <a:t>http://moodle.org</a:t>
            </a:r>
            <a:r>
              <a:rPr lang="en-US" dirty="0" smtClean="0"/>
              <a:t>, and particularly the main community “course” called </a:t>
            </a:r>
            <a:r>
              <a:rPr lang="en-US" dirty="0" smtClean="0">
                <a:hlinkClick r:id="rId3" tooltip="http://moodle.org/course/view.php?id=5"/>
              </a:rPr>
              <a:t>Using Moodle</a:t>
            </a:r>
            <a:r>
              <a:rPr lang="en-US" dirty="0" smtClean="0"/>
              <a:t>.</a:t>
            </a:r>
            <a:endParaRPr lang="en-US" dirty="0"/>
          </a:p>
        </p:txBody>
      </p:sp>
      <p:sp>
        <p:nvSpPr>
          <p:cNvPr id="4" name="Title 3"/>
          <p:cNvSpPr>
            <a:spLocks noGrp="1"/>
          </p:cNvSpPr>
          <p:nvPr>
            <p:ph type="title"/>
          </p:nvPr>
        </p:nvSpPr>
        <p:spPr>
          <a:xfrm>
            <a:off x="914400" y="274638"/>
            <a:ext cx="7772400" cy="868362"/>
          </a:xfrm>
        </p:spPr>
        <p:txBody>
          <a:bodyPr/>
          <a:lstStyle/>
          <a:p>
            <a:r>
              <a:rPr lang="en-US" dirty="0" smtClean="0">
                <a:hlinkClick r:id="rId4"/>
              </a:rPr>
              <a:t>Moodle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pPr>
              <a:buNone/>
            </a:pPr>
            <a:r>
              <a:rPr lang="en-US" dirty="0" smtClean="0"/>
              <a:t>The assignment activity module allows teachers to collect work from students,</a:t>
            </a:r>
          </a:p>
          <a:p>
            <a:pPr>
              <a:buNone/>
            </a:pPr>
            <a:r>
              <a:rPr lang="en-US" dirty="0" smtClean="0"/>
              <a:t>review it and provide feedback including grades. Students can submit any digital</a:t>
            </a:r>
          </a:p>
          <a:p>
            <a:pPr>
              <a:buNone/>
            </a:pPr>
            <a:r>
              <a:rPr lang="en-US" dirty="0" smtClean="0"/>
              <a:t>content (files), including, for example, word-processed documents, spreadsheets,</a:t>
            </a:r>
          </a:p>
          <a:p>
            <a:pPr>
              <a:buNone/>
            </a:pPr>
            <a:r>
              <a:rPr lang="en-US" dirty="0" smtClean="0"/>
              <a:t>images, audio and video clips. Moodle also supports offline activities, e.g.,</a:t>
            </a:r>
          </a:p>
          <a:p>
            <a:pPr>
              <a:buNone/>
            </a:pPr>
            <a:r>
              <a:rPr lang="en-US" dirty="0" smtClean="0"/>
              <a:t>students can see a description of the assignment, but can't upload files or</a:t>
            </a:r>
          </a:p>
          <a:p>
            <a:pPr>
              <a:buNone/>
            </a:pPr>
            <a:r>
              <a:rPr lang="en-US" dirty="0" smtClean="0"/>
              <a:t>anything. Grading still works normally, and students will get notifications of their</a:t>
            </a:r>
          </a:p>
          <a:p>
            <a:pPr>
              <a:buNone/>
            </a:pPr>
            <a:r>
              <a:rPr lang="en-US" dirty="0" smtClean="0"/>
              <a:t>grades.</a:t>
            </a:r>
          </a:p>
          <a:p>
            <a:pPr>
              <a:buNone/>
            </a:pPr>
            <a:r>
              <a:rPr lang="en-US" dirty="0" smtClean="0"/>
              <a:t>	There are four assignment types:</a:t>
            </a:r>
          </a:p>
          <a:p>
            <a:pPr>
              <a:buNone/>
            </a:pPr>
            <a:r>
              <a:rPr lang="en-US" i="1" dirty="0" smtClean="0"/>
              <a:t>	Upload a Single File</a:t>
            </a:r>
          </a:p>
          <a:p>
            <a:pPr>
              <a:buNone/>
            </a:pPr>
            <a:r>
              <a:rPr lang="en-US" dirty="0" smtClean="0"/>
              <a:t>		This allows each student to upload a single file in any format, including a ZIP file.</a:t>
            </a:r>
          </a:p>
          <a:p>
            <a:pPr>
              <a:buNone/>
            </a:pPr>
            <a:r>
              <a:rPr lang="en-US" i="1" dirty="0" smtClean="0"/>
              <a:t>	Offline Activity</a:t>
            </a:r>
          </a:p>
          <a:p>
            <a:pPr>
              <a:buNone/>
            </a:pPr>
            <a:r>
              <a:rPr lang="en-US" dirty="0" smtClean="0"/>
              <a:t>		This is useful when the assignment is performed outside of Moodle. It could be</a:t>
            </a:r>
          </a:p>
          <a:p>
            <a:pPr>
              <a:buNone/>
            </a:pPr>
            <a:r>
              <a:rPr lang="en-US" dirty="0" smtClean="0"/>
              <a:t>		something elsewhere on the web or a face-to-face activity. Students can see a</a:t>
            </a:r>
          </a:p>
          <a:p>
            <a:pPr>
              <a:buNone/>
            </a:pPr>
            <a:r>
              <a:rPr lang="en-US" dirty="0" smtClean="0"/>
              <a:t>		description of the assignment, but can't upload files or anything. However,</a:t>
            </a:r>
          </a:p>
          <a:p>
            <a:pPr>
              <a:buNone/>
            </a:pPr>
            <a:r>
              <a:rPr lang="en-US" dirty="0" smtClean="0"/>
              <a:t>		teacher can still grade these assignments in the Moodle </a:t>
            </a:r>
            <a:r>
              <a:rPr lang="en-US" dirty="0" err="1" smtClean="0"/>
              <a:t>Gradebook</a:t>
            </a:r>
            <a:r>
              <a:rPr lang="en-US" dirty="0" smtClean="0"/>
              <a:t>.</a:t>
            </a:r>
          </a:p>
          <a:p>
            <a:pPr>
              <a:buNone/>
            </a:pPr>
            <a:r>
              <a:rPr lang="en-US" i="1" dirty="0" smtClean="0"/>
              <a:t>	Online Text</a:t>
            </a:r>
          </a:p>
          <a:p>
            <a:pPr>
              <a:buNone/>
            </a:pPr>
            <a:r>
              <a:rPr lang="en-US" dirty="0" smtClean="0"/>
              <a:t>		This assignment type asks students to submit text, using the normal Moodle</a:t>
            </a:r>
          </a:p>
          <a:p>
            <a:pPr>
              <a:buNone/>
            </a:pPr>
            <a:r>
              <a:rPr lang="en-US" dirty="0" smtClean="0"/>
              <a:t>		editing tools. Teachers can grade them online, and even add inline comments or 	changes.</a:t>
            </a:r>
          </a:p>
          <a:p>
            <a:pPr>
              <a:buNone/>
            </a:pPr>
            <a:r>
              <a:rPr lang="en-US" i="1" dirty="0" smtClean="0"/>
              <a:t>	Advanced Uploading of Files</a:t>
            </a:r>
          </a:p>
          <a:p>
            <a:pPr>
              <a:buNone/>
            </a:pPr>
            <a:r>
              <a:rPr lang="en-US" dirty="0" smtClean="0"/>
              <a:t>		This allows students to upload one or more files in any format.</a:t>
            </a:r>
            <a:endParaRPr lang="en-US" dirty="0"/>
          </a:p>
        </p:txBody>
      </p:sp>
      <p:sp>
        <p:nvSpPr>
          <p:cNvPr id="3" name="Title 2"/>
          <p:cNvSpPr>
            <a:spLocks noGrp="1"/>
          </p:cNvSpPr>
          <p:nvPr>
            <p:ph type="title"/>
          </p:nvPr>
        </p:nvSpPr>
        <p:spPr/>
        <p:txBody>
          <a:bodyPr/>
          <a:lstStyle/>
          <a:p>
            <a:r>
              <a:rPr lang="en-US" dirty="0" smtClean="0"/>
              <a:t>Assignment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Assignment</a:t>
            </a:r>
            <a:endParaRPr lang="en-US" dirty="0"/>
          </a:p>
        </p:txBody>
      </p:sp>
      <p:pic>
        <p:nvPicPr>
          <p:cNvPr id="3074" name="Picture 2" descr="\\carlislefiles1\users$\christine.campbell\Professional\IWLA PRES 2010\screen Captures\assignment_2.png"/>
          <p:cNvPicPr>
            <a:picLocks noGrp="1" noChangeAspect="1" noChangeArrowheads="1"/>
          </p:cNvPicPr>
          <p:nvPr>
            <p:ph idx="1"/>
          </p:nvPr>
        </p:nvPicPr>
        <p:blipFill>
          <a:blip r:embed="rId2" cstate="print"/>
          <a:srcRect/>
          <a:stretch>
            <a:fillRect/>
          </a:stretch>
        </p:blipFill>
        <p:spPr bwMode="auto">
          <a:xfrm>
            <a:off x="685800" y="1219200"/>
            <a:ext cx="5417777" cy="4525962"/>
          </a:xfrm>
          <a:prstGeom prst="rect">
            <a:avLst/>
          </a:prstGeom>
          <a:noFill/>
        </p:spPr>
      </p:pic>
      <p:sp>
        <p:nvSpPr>
          <p:cNvPr id="5" name="TextBox 4"/>
          <p:cNvSpPr txBox="1"/>
          <p:nvPr/>
        </p:nvSpPr>
        <p:spPr>
          <a:xfrm>
            <a:off x="6553200" y="990600"/>
            <a:ext cx="1905000" cy="4801314"/>
          </a:xfrm>
          <a:prstGeom prst="rect">
            <a:avLst/>
          </a:prstGeom>
          <a:noFill/>
        </p:spPr>
        <p:txBody>
          <a:bodyPr wrap="square" rtlCol="0">
            <a:spAutoFit/>
          </a:bodyPr>
          <a:lstStyle/>
          <a:p>
            <a:r>
              <a:rPr lang="en-US" dirty="0" smtClean="0"/>
              <a:t>Anything the students word-process, they can upload to the Moodle sight, saving printing and paper.  It allows you to be alerted when assignments are turned in and you can make notes on them for resubmission.</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Assignment</a:t>
            </a:r>
            <a:endParaRPr lang="en-US" dirty="0"/>
          </a:p>
        </p:txBody>
      </p:sp>
      <p:pic>
        <p:nvPicPr>
          <p:cNvPr id="2050" name="Picture 2" descr="\\carlislefiles1\users$\christine.campbell\Professional\IWLA PRES 2010\screen Captures\assignment.png"/>
          <p:cNvPicPr>
            <a:picLocks noGrp="1" noChangeAspect="1" noChangeArrowheads="1"/>
          </p:cNvPicPr>
          <p:nvPr>
            <p:ph idx="1"/>
          </p:nvPr>
        </p:nvPicPr>
        <p:blipFill>
          <a:blip r:embed="rId2" cstate="print"/>
          <a:srcRect/>
          <a:stretch>
            <a:fillRect/>
          </a:stretch>
        </p:blipFill>
        <p:spPr bwMode="auto">
          <a:xfrm>
            <a:off x="304800" y="1447800"/>
            <a:ext cx="8229600" cy="3230099"/>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800" dirty="0" smtClean="0"/>
              <a:t>Feedback on performance is a critical part of a learning environment, and assessment is one of the most important activities in education. The Quiz activity allows the teacher to design and set quizzes consisting of a large variety of question types, among them multiple choice, true-false, and short answer questions. These questions are kept in the  course Question bank and can be reused within courses and between courses and shared among teachers as well.</a:t>
            </a:r>
          </a:p>
          <a:p>
            <a:pPr>
              <a:buNone/>
            </a:pPr>
            <a:endParaRPr lang="en-US" sz="1800" dirty="0" smtClean="0"/>
          </a:p>
          <a:p>
            <a:pPr>
              <a:buNone/>
            </a:pPr>
            <a:r>
              <a:rPr lang="en-US" sz="1800" dirty="0" smtClean="0"/>
              <a:t>Creating a new quiz is a two-step process. In the first step you create the quiz body and set its options which specify the rules for interacting with the quiz. In a second step you will then edit the quiz to add questions to it.</a:t>
            </a:r>
            <a:endParaRPr lang="en-US" sz="1800" dirty="0"/>
          </a:p>
        </p:txBody>
      </p:sp>
      <p:sp>
        <p:nvSpPr>
          <p:cNvPr id="3" name="Title 2"/>
          <p:cNvSpPr>
            <a:spLocks noGrp="1"/>
          </p:cNvSpPr>
          <p:nvPr>
            <p:ph type="title"/>
          </p:nvPr>
        </p:nvSpPr>
        <p:spPr/>
        <p:txBody>
          <a:bodyPr/>
          <a:lstStyle/>
          <a:p>
            <a:r>
              <a:rPr lang="en-US" dirty="0" smtClean="0"/>
              <a:t>Quiz</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Quiz</a:t>
            </a:r>
            <a:endParaRPr lang="en-US" dirty="0"/>
          </a:p>
        </p:txBody>
      </p:sp>
      <p:pic>
        <p:nvPicPr>
          <p:cNvPr id="4098" name="Picture 2" descr="\\carlislefiles1\users$\christine.campbell\Professional\IWLA PRES 2010\screen Captures\quiz.png"/>
          <p:cNvPicPr>
            <a:picLocks noGrp="1" noChangeAspect="1" noChangeArrowheads="1"/>
          </p:cNvPicPr>
          <p:nvPr>
            <p:ph idx="1"/>
          </p:nvPr>
        </p:nvPicPr>
        <p:blipFill>
          <a:blip r:embed="rId2" cstate="print"/>
          <a:srcRect/>
          <a:stretch>
            <a:fillRect/>
          </a:stretch>
        </p:blipFill>
        <p:spPr bwMode="auto">
          <a:xfrm>
            <a:off x="304800" y="1219200"/>
            <a:ext cx="4114800" cy="4373562"/>
          </a:xfrm>
          <a:prstGeom prst="rect">
            <a:avLst/>
          </a:prstGeom>
          <a:noFill/>
        </p:spPr>
      </p:pic>
      <p:pic>
        <p:nvPicPr>
          <p:cNvPr id="4099" name="Picture 3" descr="\\carlislefiles1\users$\christine.campbell\Professional\IWLA PRES 2010\screen Captures\quiz_2.png"/>
          <p:cNvPicPr>
            <a:picLocks noChangeAspect="1" noChangeArrowheads="1"/>
          </p:cNvPicPr>
          <p:nvPr/>
        </p:nvPicPr>
        <p:blipFill>
          <a:blip r:embed="rId3" cstate="print"/>
          <a:srcRect/>
          <a:stretch>
            <a:fillRect/>
          </a:stretch>
        </p:blipFill>
        <p:spPr bwMode="auto">
          <a:xfrm>
            <a:off x="3200400" y="2514600"/>
            <a:ext cx="5523467" cy="4058057"/>
          </a:xfrm>
          <a:prstGeom prst="rect">
            <a:avLst/>
          </a:prstGeom>
          <a:noFill/>
        </p:spPr>
      </p:pic>
      <p:sp>
        <p:nvSpPr>
          <p:cNvPr id="6" name="TextBox 5"/>
          <p:cNvSpPr txBox="1"/>
          <p:nvPr/>
        </p:nvSpPr>
        <p:spPr>
          <a:xfrm>
            <a:off x="4495800" y="609600"/>
            <a:ext cx="4191000" cy="1200329"/>
          </a:xfrm>
          <a:prstGeom prst="rect">
            <a:avLst/>
          </a:prstGeom>
          <a:noFill/>
        </p:spPr>
        <p:txBody>
          <a:bodyPr wrap="square" rtlCol="0">
            <a:spAutoFit/>
          </a:bodyPr>
          <a:lstStyle/>
          <a:p>
            <a:r>
              <a:rPr lang="en-US" dirty="0" smtClean="0"/>
              <a:t>The best feature of the quiz it that it grades itself.  It also presents the same material in a different order to each student.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Quiz</a:t>
            </a:r>
            <a:endParaRPr lang="en-US" dirty="0"/>
          </a:p>
        </p:txBody>
      </p:sp>
      <p:pic>
        <p:nvPicPr>
          <p:cNvPr id="5122" name="Picture 2" descr="\\carlislefiles1\users$\christine.campbell\Professional\IWLA PRES 2010\screen Captures\question_bank.png"/>
          <p:cNvPicPr>
            <a:picLocks noGrp="1" noChangeAspect="1" noChangeArrowheads="1"/>
          </p:cNvPicPr>
          <p:nvPr>
            <p:ph idx="1"/>
          </p:nvPr>
        </p:nvPicPr>
        <p:blipFill>
          <a:blip r:embed="rId2" cstate="print"/>
          <a:srcRect/>
          <a:stretch>
            <a:fillRect/>
          </a:stretch>
        </p:blipFill>
        <p:spPr bwMode="auto">
          <a:xfrm>
            <a:off x="1219200" y="1219200"/>
            <a:ext cx="4132036" cy="4525962"/>
          </a:xfrm>
          <a:prstGeom prst="rect">
            <a:avLst/>
          </a:prstGeom>
          <a:noFill/>
        </p:spPr>
      </p:pic>
      <p:sp>
        <p:nvSpPr>
          <p:cNvPr id="5" name="TextBox 4"/>
          <p:cNvSpPr txBox="1"/>
          <p:nvPr/>
        </p:nvSpPr>
        <p:spPr>
          <a:xfrm>
            <a:off x="5791200" y="1219200"/>
            <a:ext cx="2743200" cy="2585323"/>
          </a:xfrm>
          <a:prstGeom prst="rect">
            <a:avLst/>
          </a:prstGeom>
          <a:noFill/>
        </p:spPr>
        <p:txBody>
          <a:bodyPr wrap="square" rtlCol="0">
            <a:spAutoFit/>
          </a:bodyPr>
          <a:lstStyle/>
          <a:p>
            <a:r>
              <a:rPr lang="en-US" dirty="0" smtClean="0"/>
              <a:t>The difficult part of using the quiz function is that you have to load all the questions into a bank.  The good thing is that you can reuse the questions on different assessments.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Quiz </a:t>
            </a:r>
            <a:endParaRPr lang="en-US" dirty="0"/>
          </a:p>
        </p:txBody>
      </p:sp>
      <p:pic>
        <p:nvPicPr>
          <p:cNvPr id="6146" name="Picture 2" descr="\\carlislefiles1\users$\christine.campbell\Professional\IWLA PRES 2010\screen Captures\vocab_quiz_results.png"/>
          <p:cNvPicPr>
            <a:picLocks noGrp="1" noChangeAspect="1" noChangeArrowheads="1"/>
          </p:cNvPicPr>
          <p:nvPr>
            <p:ph idx="1"/>
          </p:nvPr>
        </p:nvPicPr>
        <p:blipFill>
          <a:blip r:embed="rId2" cstate="print"/>
          <a:srcRect/>
          <a:stretch>
            <a:fillRect/>
          </a:stretch>
        </p:blipFill>
        <p:spPr bwMode="auto">
          <a:xfrm>
            <a:off x="381000" y="1371600"/>
            <a:ext cx="8229600" cy="3151605"/>
          </a:xfrm>
          <a:prstGeom prst="rect">
            <a:avLst/>
          </a:prstGeom>
          <a:noFill/>
        </p:spPr>
      </p:pic>
      <p:sp>
        <p:nvSpPr>
          <p:cNvPr id="5" name="TextBox 4"/>
          <p:cNvSpPr txBox="1"/>
          <p:nvPr/>
        </p:nvSpPr>
        <p:spPr>
          <a:xfrm>
            <a:off x="2514600" y="4800600"/>
            <a:ext cx="5715000" cy="369332"/>
          </a:xfrm>
          <a:prstGeom prst="rect">
            <a:avLst/>
          </a:prstGeom>
          <a:noFill/>
        </p:spPr>
        <p:txBody>
          <a:bodyPr wrap="square" rtlCol="0">
            <a:spAutoFit/>
          </a:bodyPr>
          <a:lstStyle/>
          <a:p>
            <a:r>
              <a:rPr lang="en-US" dirty="0" smtClean="0"/>
              <a:t>In addition to results you get item analysis.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400" dirty="0" smtClean="0"/>
              <a:t>The Moodle glossary module enables teachers to create their own, course and subject specific glossaries for their course. With the glossary tool, you can create and maintain a list of definitions, like a dictionary. Glossaries can also contain file attachments, e.g., pictures, sound clips, video files, etc. The entries can be searched or browsed in many different formats. With the Glossary auto linking feature, all references to terms defined in the glossary will be highlighted. Clicking on the highlighted term will bring up the respective glossary definition.</a:t>
            </a:r>
          </a:p>
          <a:p>
            <a:pPr>
              <a:buNone/>
            </a:pPr>
            <a:endParaRPr lang="en-US" sz="1400" dirty="0" smtClean="0"/>
          </a:p>
          <a:p>
            <a:pPr>
              <a:buNone/>
            </a:pPr>
            <a:r>
              <a:rPr lang="en-US" sz="1400" dirty="0" smtClean="0"/>
              <a:t>A Moodle course consist of a </a:t>
            </a:r>
            <a:r>
              <a:rPr lang="en-US" sz="1400" i="1" dirty="0" smtClean="0"/>
              <a:t>main glossary and one or more secondary</a:t>
            </a:r>
          </a:p>
          <a:p>
            <a:pPr>
              <a:buNone/>
            </a:pPr>
            <a:r>
              <a:rPr lang="en-US" sz="1400" i="1" dirty="0" smtClean="0"/>
              <a:t>glossaries. Only teachers can edit the main glossary. Secondary glossaries</a:t>
            </a:r>
          </a:p>
          <a:p>
            <a:pPr>
              <a:buNone/>
            </a:pPr>
            <a:r>
              <a:rPr lang="en-US" sz="1400" dirty="0" smtClean="0"/>
              <a:t>may be configured to allow students to add entries to these secondary</a:t>
            </a:r>
          </a:p>
          <a:p>
            <a:pPr>
              <a:buNone/>
            </a:pPr>
            <a:r>
              <a:rPr lang="en-US" sz="1400" dirty="0" smtClean="0"/>
              <a:t>glossaries. The advantage of using Moodle is that students can create glossary entries, display images, and comment on the entries of their peers.</a:t>
            </a:r>
            <a:endParaRPr lang="en-US" sz="1400" dirty="0"/>
          </a:p>
        </p:txBody>
      </p:sp>
      <p:sp>
        <p:nvSpPr>
          <p:cNvPr id="3" name="Title 2"/>
          <p:cNvSpPr>
            <a:spLocks noGrp="1"/>
          </p:cNvSpPr>
          <p:nvPr>
            <p:ph type="title"/>
          </p:nvPr>
        </p:nvSpPr>
        <p:spPr/>
        <p:txBody>
          <a:bodyPr/>
          <a:lstStyle/>
          <a:p>
            <a:r>
              <a:rPr lang="en-US" dirty="0" smtClean="0"/>
              <a:t>Glossary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a:t>
            </a:r>
            <a:endParaRPr lang="en-US" dirty="0"/>
          </a:p>
        </p:txBody>
      </p:sp>
      <p:pic>
        <p:nvPicPr>
          <p:cNvPr id="7170" name="Picture 2" descr="\\carlislefiles1\users$\christine.campbell\Professional\IWLA PRES 2010\screen Captures\glossary_directions.png"/>
          <p:cNvPicPr>
            <a:picLocks noGrp="1" noChangeAspect="1" noChangeArrowheads="1"/>
          </p:cNvPicPr>
          <p:nvPr>
            <p:ph idx="1"/>
          </p:nvPr>
        </p:nvPicPr>
        <p:blipFill>
          <a:blip r:embed="rId2" cstate="print"/>
          <a:srcRect/>
          <a:stretch>
            <a:fillRect/>
          </a:stretch>
        </p:blipFill>
        <p:spPr bwMode="auto">
          <a:xfrm>
            <a:off x="533400" y="1295400"/>
            <a:ext cx="5456055" cy="4525962"/>
          </a:xfrm>
          <a:prstGeom prst="rect">
            <a:avLst/>
          </a:prstGeom>
          <a:noFill/>
        </p:spPr>
      </p:pic>
      <p:sp>
        <p:nvSpPr>
          <p:cNvPr id="5" name="TextBox 4"/>
          <p:cNvSpPr txBox="1"/>
          <p:nvPr/>
        </p:nvSpPr>
        <p:spPr>
          <a:xfrm>
            <a:off x="6400800" y="1219200"/>
            <a:ext cx="2133600" cy="1754326"/>
          </a:xfrm>
          <a:prstGeom prst="rect">
            <a:avLst/>
          </a:prstGeom>
          <a:noFill/>
        </p:spPr>
        <p:txBody>
          <a:bodyPr wrap="square" rtlCol="0">
            <a:spAutoFit/>
          </a:bodyPr>
          <a:lstStyle/>
          <a:p>
            <a:r>
              <a:rPr lang="en-US" dirty="0" smtClean="0"/>
              <a:t>The glossary is a good way to accumulate words the students think are important.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a:t>
            </a:r>
            <a:endParaRPr lang="en-US" dirty="0"/>
          </a:p>
        </p:txBody>
      </p:sp>
      <p:pic>
        <p:nvPicPr>
          <p:cNvPr id="8194" name="Picture 2" descr="\\carlislefiles1\users$\christine.campbell\Professional\IWLA PRES 2010\screen Captures\glossary.png"/>
          <p:cNvPicPr>
            <a:picLocks noGrp="1" noChangeAspect="1" noChangeArrowheads="1"/>
          </p:cNvPicPr>
          <p:nvPr>
            <p:ph idx="1"/>
          </p:nvPr>
        </p:nvPicPr>
        <p:blipFill>
          <a:blip r:embed="rId2" cstate="print"/>
          <a:srcRect/>
          <a:stretch>
            <a:fillRect/>
          </a:stretch>
        </p:blipFill>
        <p:spPr bwMode="auto">
          <a:xfrm>
            <a:off x="381000" y="1600200"/>
            <a:ext cx="8229600" cy="273660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382000" cy="4525963"/>
          </a:xfrm>
        </p:spPr>
        <p:txBody>
          <a:bodyPr>
            <a:normAutofit fontScale="92500" lnSpcReduction="20000"/>
          </a:bodyPr>
          <a:lstStyle/>
          <a:p>
            <a:pPr>
              <a:buFont typeface="Arial" pitchFamily="34" charset="0"/>
              <a:buChar char="•"/>
            </a:pPr>
            <a:r>
              <a:rPr lang="en-US" sz="2200" b="1" dirty="0" smtClean="0"/>
              <a:t>All of us are potential teachers as well as learners - in a true collaborative environment we are both</a:t>
            </a:r>
            <a:r>
              <a:rPr lang="en-US" sz="2200" dirty="0" smtClean="0"/>
              <a:t>.</a:t>
            </a:r>
          </a:p>
          <a:p>
            <a:pPr>
              <a:buFont typeface="Arial" pitchFamily="34" charset="0"/>
              <a:buChar char="•"/>
            </a:pPr>
            <a:endParaRPr lang="en-US" sz="2200" dirty="0" smtClean="0"/>
          </a:p>
          <a:p>
            <a:pPr>
              <a:buFont typeface="Arial" pitchFamily="34" charset="0"/>
              <a:buChar char="•"/>
            </a:pPr>
            <a:r>
              <a:rPr lang="en-US" sz="2200" b="1" dirty="0" smtClean="0"/>
              <a:t>We learn particularly well from the act of creating or expressing something for others to see.</a:t>
            </a:r>
          </a:p>
          <a:p>
            <a:pPr>
              <a:buFont typeface="Arial" pitchFamily="34" charset="0"/>
              <a:buChar char="•"/>
            </a:pPr>
            <a:endParaRPr lang="en-US" sz="2200" dirty="0" smtClean="0"/>
          </a:p>
          <a:p>
            <a:pPr>
              <a:buFont typeface="Arial" pitchFamily="34" charset="0"/>
              <a:buChar char="•"/>
            </a:pPr>
            <a:r>
              <a:rPr lang="en-US" sz="2200" b="1" dirty="0" smtClean="0"/>
              <a:t>We learn a lot by just observing the activity of our peers</a:t>
            </a:r>
            <a:r>
              <a:rPr lang="en-US" sz="2200" dirty="0" smtClean="0"/>
              <a:t>.</a:t>
            </a:r>
          </a:p>
          <a:p>
            <a:pPr>
              <a:buFont typeface="Arial" pitchFamily="34" charset="0"/>
              <a:buChar char="•"/>
            </a:pPr>
            <a:endParaRPr lang="en-US" sz="2200" dirty="0" smtClean="0"/>
          </a:p>
          <a:p>
            <a:pPr>
              <a:buFont typeface="Arial" pitchFamily="34" charset="0"/>
              <a:buChar char="•"/>
            </a:pPr>
            <a:r>
              <a:rPr lang="en-US" sz="2200" b="1" dirty="0" smtClean="0"/>
              <a:t>By understanding the contexts of others, we can teach in a more transformational way.</a:t>
            </a:r>
          </a:p>
          <a:p>
            <a:pPr>
              <a:buFont typeface="Arial" pitchFamily="34" charset="0"/>
              <a:buChar char="•"/>
            </a:pPr>
            <a:endParaRPr lang="en-US" sz="2200" b="1" dirty="0" smtClean="0"/>
          </a:p>
          <a:p>
            <a:pPr>
              <a:buFont typeface="Arial" pitchFamily="34" charset="0"/>
              <a:buChar char="•"/>
            </a:pPr>
            <a:r>
              <a:rPr lang="en-US" sz="2200" b="1" dirty="0" smtClean="0"/>
              <a:t>A learning environment needs to be flexible and adaptable, so that it can quickly respond to the needs of the participants within it</a:t>
            </a:r>
            <a:r>
              <a:rPr lang="en-US" sz="2200" dirty="0" smtClean="0"/>
              <a:t>.</a:t>
            </a:r>
          </a:p>
          <a:p>
            <a:pPr>
              <a:buFont typeface="Arial" pitchFamily="34" charset="0"/>
              <a:buChar char="•"/>
            </a:pPr>
            <a:r>
              <a:rPr lang="en-US" sz="1100" dirty="0" smtClean="0"/>
              <a:t>http://docs.moodle.org/en/Pedagogy#Moodle_in_three_short_paragraphs</a:t>
            </a:r>
            <a:endParaRPr lang="en-US" sz="1100" dirty="0"/>
          </a:p>
        </p:txBody>
      </p:sp>
      <p:sp>
        <p:nvSpPr>
          <p:cNvPr id="2" name="Title 1"/>
          <p:cNvSpPr>
            <a:spLocks noGrp="1"/>
          </p:cNvSpPr>
          <p:nvPr>
            <p:ph type="title"/>
          </p:nvPr>
        </p:nvSpPr>
        <p:spPr/>
        <p:txBody>
          <a:bodyPr/>
          <a:lstStyle/>
          <a:p>
            <a:r>
              <a:rPr lang="en-US" b="1" dirty="0" smtClean="0"/>
              <a:t>Social </a:t>
            </a:r>
            <a:r>
              <a:rPr lang="en-US" b="1" dirty="0" err="1" smtClean="0"/>
              <a:t>Constructionism</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1800" dirty="0" smtClean="0"/>
              <a:t>This feature allows you to add entire lessons that guide the student based on the student’s answers. Think of a lesson as a kind of flowchart. The student reads some content. After the content, you ask the student some questions. Based on the answers the student gives, Moodle will direct the student to another page.</a:t>
            </a:r>
            <a:r>
              <a:rPr lang="en-US" dirty="0" smtClean="0"/>
              <a:t/>
            </a:r>
            <a:br>
              <a:rPr lang="en-US" dirty="0" smtClean="0"/>
            </a:br>
            <a:endParaRPr lang="en-US" dirty="0" smtClean="0"/>
          </a:p>
          <a:p>
            <a:pPr>
              <a:buNone/>
            </a:pPr>
            <a:r>
              <a:rPr lang="en-US" sz="1800" dirty="0" smtClean="0"/>
              <a:t>This is tedious to set up but worth it in the end.  </a:t>
            </a:r>
            <a:endParaRPr lang="en-US" sz="1800" dirty="0"/>
          </a:p>
        </p:txBody>
      </p:sp>
      <p:sp>
        <p:nvSpPr>
          <p:cNvPr id="3" name="Title 2"/>
          <p:cNvSpPr>
            <a:spLocks noGrp="1"/>
          </p:cNvSpPr>
          <p:nvPr>
            <p:ph type="title"/>
          </p:nvPr>
        </p:nvSpPr>
        <p:spPr/>
        <p:txBody>
          <a:bodyPr/>
          <a:lstStyle/>
          <a:p>
            <a:r>
              <a:rPr lang="en-US" dirty="0" smtClean="0"/>
              <a:t>Lesson</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Lesson</a:t>
            </a:r>
            <a:endParaRPr lang="en-US" dirty="0"/>
          </a:p>
        </p:txBody>
      </p:sp>
      <p:pic>
        <p:nvPicPr>
          <p:cNvPr id="9218" name="Picture 2" descr="\\carlislefiles1\users$\christine.campbell\Professional\IWLA PRES 2010\screen Captures\FC_1.png"/>
          <p:cNvPicPr>
            <a:picLocks noGrp="1" noChangeAspect="1" noChangeArrowheads="1"/>
          </p:cNvPicPr>
          <p:nvPr>
            <p:ph idx="1"/>
          </p:nvPr>
        </p:nvPicPr>
        <p:blipFill>
          <a:blip r:embed="rId2" cstate="print"/>
          <a:srcRect/>
          <a:stretch>
            <a:fillRect/>
          </a:stretch>
        </p:blipFill>
        <p:spPr bwMode="auto">
          <a:xfrm>
            <a:off x="228600" y="1219200"/>
            <a:ext cx="4332736" cy="4525962"/>
          </a:xfrm>
          <a:prstGeom prst="rect">
            <a:avLst/>
          </a:prstGeom>
          <a:noFill/>
        </p:spPr>
      </p:pic>
      <p:pic>
        <p:nvPicPr>
          <p:cNvPr id="9219" name="Picture 3" descr="\\carlislefiles1\users$\christine.campbell\Professional\IWLA PRES 2010\screen Captures\fc_2.png"/>
          <p:cNvPicPr>
            <a:picLocks noChangeAspect="1" noChangeArrowheads="1"/>
          </p:cNvPicPr>
          <p:nvPr/>
        </p:nvPicPr>
        <p:blipFill>
          <a:blip r:embed="rId3" cstate="print"/>
          <a:srcRect/>
          <a:stretch>
            <a:fillRect/>
          </a:stretch>
        </p:blipFill>
        <p:spPr bwMode="auto">
          <a:xfrm>
            <a:off x="4191000" y="2057400"/>
            <a:ext cx="4805780" cy="4510494"/>
          </a:xfrm>
          <a:prstGeom prst="rect">
            <a:avLst/>
          </a:prstGeom>
          <a:noFill/>
        </p:spPr>
      </p:pic>
      <p:sp>
        <p:nvSpPr>
          <p:cNvPr id="6" name="TextBox 5"/>
          <p:cNvSpPr txBox="1"/>
          <p:nvPr/>
        </p:nvSpPr>
        <p:spPr>
          <a:xfrm>
            <a:off x="4648200" y="533400"/>
            <a:ext cx="4267200" cy="1200329"/>
          </a:xfrm>
          <a:prstGeom prst="rect">
            <a:avLst/>
          </a:prstGeom>
          <a:noFill/>
        </p:spPr>
        <p:txBody>
          <a:bodyPr wrap="square" rtlCol="0">
            <a:spAutoFit/>
          </a:bodyPr>
          <a:lstStyle/>
          <a:p>
            <a:r>
              <a:rPr lang="en-US" dirty="0" smtClean="0"/>
              <a:t>The lesson is a great learning tool, but it takes time and practice.  I definitely recommend getting the book.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Lesson</a:t>
            </a:r>
            <a:endParaRPr lang="en-US" dirty="0"/>
          </a:p>
        </p:txBody>
      </p:sp>
      <p:pic>
        <p:nvPicPr>
          <p:cNvPr id="10243" name="Picture 3" descr="\\carlislefiles1\users$\christine.campbell\Professional\IWLA PRES 2010\screen Captures\flashcards.png"/>
          <p:cNvPicPr>
            <a:picLocks noGrp="1" noChangeAspect="1" noChangeArrowheads="1"/>
          </p:cNvPicPr>
          <p:nvPr>
            <p:ph idx="1"/>
          </p:nvPr>
        </p:nvPicPr>
        <p:blipFill>
          <a:blip r:embed="rId2" cstate="print"/>
          <a:srcRect/>
          <a:stretch>
            <a:fillRect/>
          </a:stretch>
        </p:blipFill>
        <p:spPr bwMode="auto">
          <a:xfrm>
            <a:off x="304800" y="1676400"/>
            <a:ext cx="8229600" cy="3265077"/>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800" dirty="0" smtClean="0"/>
              <a:t>A wiki activity is a collection of collaboratively authored web documents.</a:t>
            </a:r>
          </a:p>
          <a:p>
            <a:pPr>
              <a:buNone/>
            </a:pPr>
            <a:endParaRPr lang="en-US" sz="1800" dirty="0" smtClean="0"/>
          </a:p>
          <a:p>
            <a:pPr>
              <a:buNone/>
            </a:pPr>
            <a:r>
              <a:rPr lang="en-US" sz="1800" dirty="0" smtClean="0"/>
              <a:t>Basically, a wiki page is a web page everyone in your class can create together, right in the browser, without needing to know HTML. In Moodle, wikis can be a powerful tool for collaborative work. The entire class can edit a document together, creating a class product, or each student can have their own wiki and work on it with you and their classmates.</a:t>
            </a:r>
            <a:endParaRPr lang="en-US" sz="1800" dirty="0"/>
          </a:p>
        </p:txBody>
      </p:sp>
      <p:sp>
        <p:nvSpPr>
          <p:cNvPr id="3" name="Title 2"/>
          <p:cNvSpPr>
            <a:spLocks noGrp="1"/>
          </p:cNvSpPr>
          <p:nvPr>
            <p:ph type="title"/>
          </p:nvPr>
        </p:nvSpPr>
        <p:spPr/>
        <p:txBody>
          <a:bodyPr/>
          <a:lstStyle/>
          <a:p>
            <a:r>
              <a:rPr lang="en-US" dirty="0" smtClean="0"/>
              <a:t>Wiki</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Wiki</a:t>
            </a:r>
            <a:endParaRPr lang="en-US" dirty="0"/>
          </a:p>
        </p:txBody>
      </p:sp>
      <p:pic>
        <p:nvPicPr>
          <p:cNvPr id="11266" name="Picture 2" descr="\\carlislefiles1\users$\christine.campbell\Professional\IWLA PRES 2010\screen Captures\wiki_class_story.png"/>
          <p:cNvPicPr>
            <a:picLocks noGrp="1" noChangeAspect="1" noChangeArrowheads="1"/>
          </p:cNvPicPr>
          <p:nvPr>
            <p:ph idx="1"/>
          </p:nvPr>
        </p:nvPicPr>
        <p:blipFill>
          <a:blip r:embed="rId2" cstate="print"/>
          <a:srcRect/>
          <a:stretch>
            <a:fillRect/>
          </a:stretch>
        </p:blipFill>
        <p:spPr bwMode="auto">
          <a:xfrm>
            <a:off x="533400" y="1295400"/>
            <a:ext cx="6735245" cy="4525962"/>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600" dirty="0" smtClean="0"/>
              <a:t>Every user in Moodle automatically has his or her own blog.  When you log in, clock on your name and you will see your profile and a tab for your blog.  Once students start blogging, you can set up an RSS feed and get their updates sent to you. Grading can be tedious, but once you open one student’s blog, you can click on View all Entries in the box on the right.</a:t>
            </a:r>
          </a:p>
          <a:p>
            <a:pPr>
              <a:buNone/>
            </a:pPr>
            <a:endParaRPr lang="en-US" sz="1600" dirty="0" smtClean="0"/>
          </a:p>
          <a:p>
            <a:pPr>
              <a:buNone/>
            </a:pPr>
            <a:endParaRPr lang="en-US" sz="1600" dirty="0"/>
          </a:p>
        </p:txBody>
      </p:sp>
      <p:sp>
        <p:nvSpPr>
          <p:cNvPr id="3" name="Title 2"/>
          <p:cNvSpPr>
            <a:spLocks noGrp="1"/>
          </p:cNvSpPr>
          <p:nvPr>
            <p:ph type="title"/>
          </p:nvPr>
        </p:nvSpPr>
        <p:spPr/>
        <p:txBody>
          <a:bodyPr/>
          <a:lstStyle/>
          <a:p>
            <a:r>
              <a:rPr lang="en-US" dirty="0" smtClean="0"/>
              <a:t>Blog</a:t>
            </a:r>
            <a:endParaRPr lang="en-US" dirty="0"/>
          </a:p>
        </p:txBody>
      </p:sp>
      <p:pic>
        <p:nvPicPr>
          <p:cNvPr id="6" name="Picture 2" descr="\\carlislefiles1\users$\christine.campbell\Professional\IWLA PRES 2010\screen Captures\profile.png"/>
          <p:cNvPicPr>
            <a:picLocks noChangeAspect="1" noChangeArrowheads="1"/>
          </p:cNvPicPr>
          <p:nvPr/>
        </p:nvPicPr>
        <p:blipFill>
          <a:blip r:embed="rId2" cstate="print"/>
          <a:srcRect/>
          <a:stretch>
            <a:fillRect/>
          </a:stretch>
        </p:blipFill>
        <p:spPr bwMode="auto">
          <a:xfrm>
            <a:off x="2057400" y="2819400"/>
            <a:ext cx="6400800" cy="3092174"/>
          </a:xfrm>
          <a:prstGeom prst="rect">
            <a:avLst/>
          </a:prstGeom>
          <a:noFill/>
        </p:spPr>
      </p:pic>
      <p:sp>
        <p:nvSpPr>
          <p:cNvPr id="7" name="Down Arrow 6"/>
          <p:cNvSpPr/>
          <p:nvPr/>
        </p:nvSpPr>
        <p:spPr>
          <a:xfrm>
            <a:off x="5867400" y="3352800"/>
            <a:ext cx="45719"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Blog</a:t>
            </a:r>
            <a:endParaRPr lang="en-US" dirty="0"/>
          </a:p>
        </p:txBody>
      </p:sp>
      <p:pic>
        <p:nvPicPr>
          <p:cNvPr id="14338" name="Picture 2" descr="\\carlislefiles1\users$\christine.campbell\Professional\IWLA PRES 2010\screen Captures\blog.png"/>
          <p:cNvPicPr>
            <a:picLocks noGrp="1" noChangeAspect="1" noChangeArrowheads="1"/>
          </p:cNvPicPr>
          <p:nvPr>
            <p:ph idx="1"/>
          </p:nvPr>
        </p:nvPicPr>
        <p:blipFill>
          <a:blip r:embed="rId2" cstate="print"/>
          <a:srcRect/>
          <a:stretch>
            <a:fillRect/>
          </a:stretch>
        </p:blipFill>
        <p:spPr bwMode="auto">
          <a:xfrm>
            <a:off x="304800" y="1371600"/>
            <a:ext cx="8229600" cy="2417405"/>
          </a:xfrm>
          <a:prstGeom prst="rect">
            <a:avLst/>
          </a:prstGeom>
          <a:noFill/>
        </p:spPr>
      </p:pic>
      <p:sp>
        <p:nvSpPr>
          <p:cNvPr id="5" name="TextBox 4"/>
          <p:cNvSpPr txBox="1"/>
          <p:nvPr/>
        </p:nvSpPr>
        <p:spPr>
          <a:xfrm>
            <a:off x="3048000" y="4343400"/>
            <a:ext cx="5486400" cy="1477328"/>
          </a:xfrm>
          <a:prstGeom prst="rect">
            <a:avLst/>
          </a:prstGeom>
          <a:noFill/>
        </p:spPr>
        <p:txBody>
          <a:bodyPr wrap="square" rtlCol="0">
            <a:spAutoFit/>
          </a:bodyPr>
          <a:lstStyle/>
          <a:p>
            <a:r>
              <a:rPr lang="en-US" dirty="0" smtClean="0"/>
              <a:t>You can also view all course entries for the blog.  The one drawback is the you can only read them and cannot comment.  I have them do it so they have a written record of their writing improvement.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600" dirty="0" smtClean="0"/>
              <a:t>The Moodle grading system provides a very flexible tool for tracking student scores in your course. You can use it for scored activities both in the classroom and in Moodle. The Moodle </a:t>
            </a:r>
            <a:r>
              <a:rPr lang="en-US" sz="1600" dirty="0" err="1" smtClean="0"/>
              <a:t>Gradebook</a:t>
            </a:r>
            <a:r>
              <a:rPr lang="en-US" sz="1600" dirty="0" smtClean="0"/>
              <a:t> is the primary tool for recording scores and calculating grades.</a:t>
            </a:r>
          </a:p>
          <a:p>
            <a:pPr>
              <a:buNone/>
            </a:pPr>
            <a:endParaRPr lang="en-US" sz="1600" dirty="0" smtClean="0"/>
          </a:p>
          <a:p>
            <a:pPr>
              <a:buNone/>
            </a:pPr>
            <a:r>
              <a:rPr lang="en-US" sz="1600" dirty="0" smtClean="0"/>
              <a:t>Each time you create a graded activity from the “Add an Activity” menu in your course, a new grade item is added to the grade book automatically. As the student completes a graded activity, their scores will be entered in the</a:t>
            </a:r>
          </a:p>
          <a:p>
            <a:pPr>
              <a:buNone/>
            </a:pPr>
            <a:r>
              <a:rPr lang="en-US" sz="1600" dirty="0" smtClean="0"/>
              <a:t>   grade book.</a:t>
            </a:r>
          </a:p>
          <a:p>
            <a:pPr>
              <a:buNone/>
            </a:pPr>
            <a:r>
              <a:rPr lang="en-US" sz="1600" dirty="0" smtClean="0"/>
              <a:t>To view grades, go to your course homepage and click the Grades link in the Administration block.</a:t>
            </a:r>
          </a:p>
          <a:p>
            <a:pPr>
              <a:buNone/>
            </a:pPr>
            <a:endParaRPr lang="en-US" sz="1600" dirty="0"/>
          </a:p>
        </p:txBody>
      </p:sp>
      <p:sp>
        <p:nvSpPr>
          <p:cNvPr id="3" name="Title 2"/>
          <p:cNvSpPr>
            <a:spLocks noGrp="1"/>
          </p:cNvSpPr>
          <p:nvPr>
            <p:ph type="title"/>
          </p:nvPr>
        </p:nvSpPr>
        <p:spPr/>
        <p:txBody>
          <a:bodyPr/>
          <a:lstStyle/>
          <a:p>
            <a:r>
              <a:rPr lang="en-US" dirty="0" smtClean="0"/>
              <a:t>Grades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Grades</a:t>
            </a:r>
            <a:endParaRPr lang="en-US" dirty="0"/>
          </a:p>
        </p:txBody>
      </p:sp>
      <p:pic>
        <p:nvPicPr>
          <p:cNvPr id="15362" name="Picture 2" descr="\\carlislefiles1\users$\christine.campbell\Professional\IWLA PRES 2010\screen Captures\grader_report.png"/>
          <p:cNvPicPr>
            <a:picLocks noGrp="1" noChangeAspect="1" noChangeArrowheads="1"/>
          </p:cNvPicPr>
          <p:nvPr>
            <p:ph idx="1"/>
          </p:nvPr>
        </p:nvPicPr>
        <p:blipFill>
          <a:blip r:embed="rId2" cstate="print"/>
          <a:srcRect/>
          <a:stretch>
            <a:fillRect/>
          </a:stretch>
        </p:blipFill>
        <p:spPr bwMode="auto">
          <a:xfrm>
            <a:off x="3886200" y="304800"/>
            <a:ext cx="4343400" cy="6106662"/>
          </a:xfrm>
          <a:prstGeom prst="rect">
            <a:avLst/>
          </a:prstGeom>
          <a:noFill/>
        </p:spPr>
      </p:pic>
      <p:sp>
        <p:nvSpPr>
          <p:cNvPr id="6" name="TextBox 5"/>
          <p:cNvSpPr txBox="1"/>
          <p:nvPr/>
        </p:nvSpPr>
        <p:spPr>
          <a:xfrm>
            <a:off x="4419600" y="2133600"/>
            <a:ext cx="990600" cy="4247317"/>
          </a:xfrm>
          <a:prstGeom prst="rect">
            <a:avLst/>
          </a:prstGeom>
          <a:solidFill>
            <a:schemeClr val="tx1"/>
          </a:solidFill>
        </p:spPr>
        <p:txBody>
          <a:bodyPr wrap="square" rtlCol="0">
            <a:spAutoFit/>
          </a:bodyPr>
          <a:lstStyle/>
          <a:p>
            <a:r>
              <a:rPr lang="en-US" dirty="0" smtClean="0"/>
              <a:t>alskdjfasldkfjasldkfjaslkfjasldkfjaslkdfjaslkfjaslkfjaslkfjaslkfjas;lkfjasldkfjas;ldkfjalsdkfjas;lkdfjaaaaa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pPr>
              <a:buNone/>
            </a:pPr>
            <a:r>
              <a:rPr lang="en-US" dirty="0" smtClean="0"/>
              <a:t>	Using the Groups feature, you can assign students to a group within a course.</a:t>
            </a:r>
          </a:p>
          <a:p>
            <a:pPr>
              <a:buNone/>
            </a:pPr>
            <a:r>
              <a:rPr lang="en-US" dirty="0" smtClean="0"/>
              <a:t>Groups can be applied to an activity, allowing small groups of students to work</a:t>
            </a:r>
          </a:p>
          <a:p>
            <a:pPr>
              <a:buNone/>
            </a:pPr>
            <a:r>
              <a:rPr lang="en-US" dirty="0" smtClean="0"/>
              <a:t>more closely together on a particular activity. For example, small groups of students using the Wiki and Forum tools to work together on a group project.</a:t>
            </a:r>
          </a:p>
          <a:p>
            <a:pPr>
              <a:buNone/>
            </a:pPr>
            <a:endParaRPr lang="en-US" dirty="0" smtClean="0"/>
          </a:p>
          <a:p>
            <a:pPr>
              <a:buNone/>
            </a:pPr>
            <a:r>
              <a:rPr lang="en-US" dirty="0" smtClean="0"/>
              <a:t>Using Groups, you only need to create a single instance of any activity, rather</a:t>
            </a:r>
          </a:p>
          <a:p>
            <a:pPr>
              <a:buNone/>
            </a:pPr>
            <a:r>
              <a:rPr lang="en-US" dirty="0" smtClean="0"/>
              <a:t>than one for each group. In addition, participants in a course can belong to more</a:t>
            </a:r>
          </a:p>
          <a:p>
            <a:pPr>
              <a:buNone/>
            </a:pPr>
            <a:r>
              <a:rPr lang="en-US" dirty="0" smtClean="0"/>
              <a:t>than one group.</a:t>
            </a:r>
          </a:p>
          <a:p>
            <a:pPr>
              <a:buNone/>
            </a:pPr>
            <a:endParaRPr lang="en-US" dirty="0" smtClean="0"/>
          </a:p>
          <a:p>
            <a:pPr>
              <a:buNone/>
            </a:pPr>
            <a:r>
              <a:rPr lang="en-US" dirty="0" smtClean="0"/>
              <a:t>There are three group modes:</a:t>
            </a:r>
          </a:p>
          <a:p>
            <a:pPr>
              <a:buNone/>
            </a:pPr>
            <a:r>
              <a:rPr lang="en-US" b="1" dirty="0" smtClean="0"/>
              <a:t>	No groups</a:t>
            </a:r>
          </a:p>
          <a:p>
            <a:pPr>
              <a:buNone/>
            </a:pPr>
            <a:r>
              <a:rPr lang="en-US" dirty="0" smtClean="0"/>
              <a:t>		There are no sub groups, everyone is part of one big community (the default).</a:t>
            </a:r>
          </a:p>
          <a:p>
            <a:pPr>
              <a:buNone/>
            </a:pPr>
            <a:r>
              <a:rPr lang="en-US" b="1" dirty="0" smtClean="0"/>
              <a:t>	Separate groups</a:t>
            </a:r>
          </a:p>
          <a:p>
            <a:pPr>
              <a:buNone/>
            </a:pPr>
            <a:r>
              <a:rPr lang="en-US" dirty="0" smtClean="0"/>
              <a:t>		Each group can only see their own group, others are invisible.</a:t>
            </a:r>
          </a:p>
          <a:p>
            <a:pPr>
              <a:buNone/>
            </a:pPr>
            <a:r>
              <a:rPr lang="en-US" b="1" dirty="0" smtClean="0"/>
              <a:t>	Visible groups</a:t>
            </a:r>
          </a:p>
          <a:p>
            <a:pPr>
              <a:buNone/>
            </a:pPr>
            <a:r>
              <a:rPr lang="en-US" dirty="0" smtClean="0"/>
              <a:t>		Each group works in their own group, but can also see other groups.</a:t>
            </a:r>
          </a:p>
          <a:p>
            <a:pPr>
              <a:buNone/>
            </a:pPr>
            <a:endParaRPr lang="en-US" dirty="0" smtClean="0"/>
          </a:p>
          <a:p>
            <a:pPr>
              <a:buNone/>
            </a:pPr>
            <a:r>
              <a:rPr lang="en-US" b="1" dirty="0" smtClean="0"/>
              <a:t>There are three steps to using groups:</a:t>
            </a:r>
          </a:p>
          <a:p>
            <a:pPr>
              <a:buNone/>
            </a:pPr>
            <a:r>
              <a:rPr lang="en-US" dirty="0" smtClean="0"/>
              <a:t>1. Create Groups</a:t>
            </a:r>
          </a:p>
          <a:p>
            <a:pPr>
              <a:buNone/>
            </a:pPr>
            <a:r>
              <a:rPr lang="en-US" dirty="0" smtClean="0"/>
              <a:t>2. Add users to the Groups</a:t>
            </a:r>
          </a:p>
          <a:p>
            <a:pPr>
              <a:buNone/>
            </a:pPr>
            <a:r>
              <a:rPr lang="en-US" dirty="0" smtClean="0"/>
              <a:t>3. Enable Groups for the Activity</a:t>
            </a:r>
            <a:endParaRPr lang="en-US" dirty="0"/>
          </a:p>
        </p:txBody>
      </p:sp>
      <p:sp>
        <p:nvSpPr>
          <p:cNvPr id="3" name="Title 2"/>
          <p:cNvSpPr>
            <a:spLocks noGrp="1"/>
          </p:cNvSpPr>
          <p:nvPr>
            <p:ph type="title"/>
          </p:nvPr>
        </p:nvSpPr>
        <p:spPr/>
        <p:txBody>
          <a:bodyPr/>
          <a:lstStyle/>
          <a:p>
            <a:r>
              <a:rPr lang="en-US" dirty="0" smtClean="0"/>
              <a:t>Groups</a:t>
            </a:r>
            <a:endParaRPr lang="en-US" dirty="0"/>
          </a:p>
        </p:txBody>
      </p:sp>
      <p:sp>
        <p:nvSpPr>
          <p:cNvPr id="4" name="TextBox 3"/>
          <p:cNvSpPr txBox="1"/>
          <p:nvPr/>
        </p:nvSpPr>
        <p:spPr>
          <a:xfrm>
            <a:off x="4038600" y="5562600"/>
            <a:ext cx="4495800" cy="923330"/>
          </a:xfrm>
          <a:prstGeom prst="rect">
            <a:avLst/>
          </a:prstGeom>
          <a:noFill/>
        </p:spPr>
        <p:txBody>
          <a:bodyPr wrap="square" rtlCol="0">
            <a:spAutoFit/>
          </a:bodyPr>
          <a:lstStyle/>
          <a:p>
            <a:r>
              <a:rPr lang="en-US" dirty="0" smtClean="0"/>
              <a:t>Use this feature to separate different classes at the same level. </a:t>
            </a:r>
            <a:r>
              <a:rPr lang="en-US" dirty="0" err="1" smtClean="0"/>
              <a:t>Ej</a:t>
            </a:r>
            <a:r>
              <a:rPr lang="en-US" dirty="0" smtClean="0"/>
              <a:t>: I have 3 Spanish 3 classes.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1800" dirty="0" smtClean="0"/>
              <a:t>After your course shell has been created (administrator), the next thing you will want to do is to populate your course with content.</a:t>
            </a:r>
          </a:p>
          <a:p>
            <a:r>
              <a:rPr lang="en-US" sz="1800" dirty="0" smtClean="0"/>
              <a:t>First, you need to log in and turn editing on.</a:t>
            </a:r>
          </a:p>
          <a:p>
            <a:endParaRPr lang="en-US" sz="1800" dirty="0" smtClean="0"/>
          </a:p>
          <a:p>
            <a:endParaRPr lang="en-US" sz="1800" dirty="0" smtClean="0"/>
          </a:p>
          <a:p>
            <a:endParaRPr lang="en-US" sz="1800" dirty="0" smtClean="0"/>
          </a:p>
          <a:p>
            <a:r>
              <a:rPr lang="en-US" sz="1800" dirty="0" smtClean="0"/>
              <a:t>With editing turned on the sections expand and you have icons for editing options displayed next to all editable objects in the course.</a:t>
            </a:r>
          </a:p>
          <a:p>
            <a:r>
              <a:rPr lang="en-US" sz="1800" dirty="0" smtClean="0"/>
              <a:t>The following is an explanation for these editing symbols:</a:t>
            </a:r>
          </a:p>
          <a:p>
            <a:pPr>
              <a:buNone/>
            </a:pPr>
            <a:r>
              <a:rPr lang="en-US" sz="1800" dirty="0" smtClean="0"/>
              <a:t>	· Hand/pencil:	Allows you to Edit the activities properties</a:t>
            </a:r>
          </a:p>
          <a:p>
            <a:pPr>
              <a:buNone/>
            </a:pPr>
            <a:r>
              <a:rPr lang="en-US" sz="1800" dirty="0" smtClean="0"/>
              <a:t>	· Up/Down arrows:	Moves activity up or down in relation to other 			activities</a:t>
            </a:r>
          </a:p>
          <a:p>
            <a:pPr>
              <a:buNone/>
            </a:pPr>
            <a:r>
              <a:rPr lang="en-US" sz="1800" dirty="0" smtClean="0"/>
              <a:t>	· Left arrow:		Indents activity </a:t>
            </a:r>
          </a:p>
          <a:p>
            <a:pPr>
              <a:buNone/>
            </a:pPr>
            <a:r>
              <a:rPr lang="en-US" sz="1800" dirty="0" smtClean="0"/>
              <a:t> 	· X:			Deletes activity</a:t>
            </a:r>
          </a:p>
          <a:p>
            <a:pPr>
              <a:buNone/>
            </a:pPr>
            <a:r>
              <a:rPr lang="en-US" sz="1800" dirty="0" smtClean="0"/>
              <a:t>	· Eye:		Hides/shows activity from/to students</a:t>
            </a:r>
          </a:p>
          <a:p>
            <a:endParaRPr lang="en-US" sz="1800" dirty="0"/>
          </a:p>
        </p:txBody>
      </p:sp>
      <p:sp>
        <p:nvSpPr>
          <p:cNvPr id="2" name="Title 1"/>
          <p:cNvSpPr>
            <a:spLocks noGrp="1"/>
          </p:cNvSpPr>
          <p:nvPr>
            <p:ph type="title"/>
          </p:nvPr>
        </p:nvSpPr>
        <p:spPr/>
        <p:txBody>
          <a:bodyPr>
            <a:normAutofit/>
          </a:bodyPr>
          <a:lstStyle/>
          <a:p>
            <a:r>
              <a:rPr lang="en-US" dirty="0" smtClean="0"/>
              <a:t>Setting up your course</a:t>
            </a:r>
            <a:endParaRPr lang="en-US" dirty="0"/>
          </a:p>
        </p:txBody>
      </p:sp>
      <p:pic>
        <p:nvPicPr>
          <p:cNvPr id="1026" name="Picture 2" descr="\\carlislefiles1\users$\christine.campbell\Professional\IWLA PRES 2010\Moodle_log_in.png"/>
          <p:cNvPicPr>
            <a:picLocks noChangeAspect="1" noChangeArrowheads="1"/>
          </p:cNvPicPr>
          <p:nvPr/>
        </p:nvPicPr>
        <p:blipFill>
          <a:blip r:embed="rId2" cstate="print"/>
          <a:srcRect/>
          <a:stretch>
            <a:fillRect/>
          </a:stretch>
        </p:blipFill>
        <p:spPr bwMode="auto">
          <a:xfrm>
            <a:off x="609600" y="2362200"/>
            <a:ext cx="7848600" cy="815602"/>
          </a:xfrm>
          <a:prstGeom prst="rect">
            <a:avLst/>
          </a:prstGeom>
          <a:noFill/>
        </p:spPr>
      </p:pic>
      <p:cxnSp>
        <p:nvCxnSpPr>
          <p:cNvPr id="6" name="Straight Arrow Connector 5"/>
          <p:cNvCxnSpPr/>
          <p:nvPr/>
        </p:nvCxnSpPr>
        <p:spPr>
          <a:xfrm rot="5400000">
            <a:off x="7886700" y="1943100"/>
            <a:ext cx="990600" cy="60960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carlisle.k12.ia.us/</a:t>
            </a:r>
            <a:r>
              <a:rPr lang="en-US" dirty="0" err="1" smtClean="0"/>
              <a:t>moodle</a:t>
            </a:r>
            <a:endParaRPr lang="en-US" dirty="0"/>
          </a:p>
        </p:txBody>
      </p:sp>
      <p:pic>
        <p:nvPicPr>
          <p:cNvPr id="3074" name="Picture 2" descr="\\carlislefiles1\users$\christine.campbell\Professional\IWLA PRES 2010\screen Captures\iwla_1.png"/>
          <p:cNvPicPr>
            <a:picLocks noGrp="1" noChangeAspect="1" noChangeArrowheads="1"/>
          </p:cNvPicPr>
          <p:nvPr>
            <p:ph idx="1"/>
          </p:nvPr>
        </p:nvPicPr>
        <p:blipFill>
          <a:blip r:embed="rId2" cstate="print"/>
          <a:srcRect/>
          <a:stretch>
            <a:fillRect/>
          </a:stretch>
        </p:blipFill>
        <p:spPr bwMode="auto">
          <a:xfrm>
            <a:off x="381000" y="1219200"/>
            <a:ext cx="5387478" cy="3661104"/>
          </a:xfrm>
          <a:prstGeom prst="rect">
            <a:avLst/>
          </a:prstGeom>
          <a:noFill/>
        </p:spPr>
      </p:pic>
      <p:pic>
        <p:nvPicPr>
          <p:cNvPr id="3075" name="Picture 3" descr="\\carlislefiles1\users$\christine.campbell\Professional\IWLA PRES 2010\screen Captures\iwla_3.png"/>
          <p:cNvPicPr>
            <a:picLocks noChangeAspect="1" noChangeArrowheads="1"/>
          </p:cNvPicPr>
          <p:nvPr/>
        </p:nvPicPr>
        <p:blipFill>
          <a:blip r:embed="rId3" cstate="print"/>
          <a:srcRect/>
          <a:stretch>
            <a:fillRect/>
          </a:stretch>
        </p:blipFill>
        <p:spPr bwMode="auto">
          <a:xfrm>
            <a:off x="3048000" y="1905000"/>
            <a:ext cx="5601312" cy="2928512"/>
          </a:xfrm>
          <a:prstGeom prst="rect">
            <a:avLst/>
          </a:prstGeom>
          <a:noFill/>
        </p:spPr>
      </p:pic>
      <p:cxnSp>
        <p:nvCxnSpPr>
          <p:cNvPr id="7" name="Straight Arrow Connector 6"/>
          <p:cNvCxnSpPr/>
          <p:nvPr/>
        </p:nvCxnSpPr>
        <p:spPr>
          <a:xfrm rot="16200000" flipH="1">
            <a:off x="266700" y="38481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4648200" y="2971800"/>
            <a:ext cx="685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carlisle.k12.ia.us/</a:t>
            </a:r>
            <a:r>
              <a:rPr lang="en-US" dirty="0" err="1" smtClean="0"/>
              <a:t>moodle</a:t>
            </a:r>
            <a:endParaRPr lang="en-US" dirty="0"/>
          </a:p>
        </p:txBody>
      </p:sp>
      <p:pic>
        <p:nvPicPr>
          <p:cNvPr id="1026" name="Picture 2" descr="\\carlislefiles1\users$\christine.campbell\Professional\IWLA PRES 2010\screen Captures\iwla_moodle.png"/>
          <p:cNvPicPr>
            <a:picLocks noGrp="1" noChangeAspect="1" noChangeArrowheads="1"/>
          </p:cNvPicPr>
          <p:nvPr>
            <p:ph idx="1"/>
          </p:nvPr>
        </p:nvPicPr>
        <p:blipFill>
          <a:blip r:embed="rId2" cstate="print"/>
          <a:srcRect/>
          <a:stretch>
            <a:fillRect/>
          </a:stretch>
        </p:blipFill>
        <p:spPr bwMode="auto">
          <a:xfrm>
            <a:off x="457200" y="1749182"/>
            <a:ext cx="8229600" cy="3989873"/>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carlisle.k12.ia.us/</a:t>
            </a:r>
            <a:r>
              <a:rPr lang="en-US" dirty="0" err="1" smtClean="0"/>
              <a:t>moodle</a:t>
            </a:r>
            <a:endParaRPr lang="en-US" dirty="0"/>
          </a:p>
        </p:txBody>
      </p:sp>
      <p:pic>
        <p:nvPicPr>
          <p:cNvPr id="2050" name="Picture 2" descr="\\carlislefiles1\users$\christine.campbell\Professional\IWLA PRES 2010\screen Captures\iwla_2.png"/>
          <p:cNvPicPr>
            <a:picLocks noGrp="1" noChangeAspect="1" noChangeArrowheads="1"/>
          </p:cNvPicPr>
          <p:nvPr>
            <p:ph idx="1"/>
          </p:nvPr>
        </p:nvPicPr>
        <p:blipFill>
          <a:blip r:embed="rId2" cstate="print"/>
          <a:srcRect/>
          <a:stretch>
            <a:fillRect/>
          </a:stretch>
        </p:blipFill>
        <p:spPr bwMode="auto">
          <a:xfrm>
            <a:off x="457200" y="1860472"/>
            <a:ext cx="8229600" cy="3767293"/>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Great book for world language or ELL.</a:t>
            </a:r>
          </a:p>
          <a:p>
            <a:endParaRPr lang="en-US" dirty="0" smtClean="0"/>
          </a:p>
          <a:p>
            <a:r>
              <a:rPr lang="en-US" dirty="0" smtClean="0"/>
              <a:t>* Easy set up</a:t>
            </a:r>
          </a:p>
          <a:p>
            <a:r>
              <a:rPr lang="en-US" dirty="0" smtClean="0"/>
              <a:t>** Medium</a:t>
            </a:r>
          </a:p>
          <a:p>
            <a:r>
              <a:rPr lang="en-US" dirty="0" smtClean="0"/>
              <a:t>*** Tedious</a:t>
            </a:r>
            <a:endParaRPr lang="en-US" dirty="0"/>
          </a:p>
        </p:txBody>
      </p:sp>
      <p:sp>
        <p:nvSpPr>
          <p:cNvPr id="3" name="Title 2"/>
          <p:cNvSpPr>
            <a:spLocks noGrp="1"/>
          </p:cNvSpPr>
          <p:nvPr>
            <p:ph type="title"/>
          </p:nvPr>
        </p:nvSpPr>
        <p:spPr/>
        <p:txBody>
          <a:bodyPr>
            <a:normAutofit fontScale="90000"/>
          </a:bodyPr>
          <a:lstStyle/>
          <a:p>
            <a:r>
              <a:rPr lang="en-US" dirty="0" smtClean="0"/>
              <a:t>Moodle 1.9 for Second Language Learning by Jeff Stanford.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Quizzes. * </a:t>
            </a:r>
          </a:p>
          <a:p>
            <a:r>
              <a:rPr lang="en-US" sz="1800" dirty="0" smtClean="0"/>
              <a:t>Class Glossary where each student contributes. *</a:t>
            </a:r>
          </a:p>
          <a:p>
            <a:r>
              <a:rPr lang="en-US" sz="1800" dirty="0" smtClean="0"/>
              <a:t>Glossary for “word of the day”. *</a:t>
            </a:r>
          </a:p>
          <a:p>
            <a:r>
              <a:rPr lang="en-US" sz="1800" dirty="0" smtClean="0"/>
              <a:t>Use a poll to vote on meaning of a word. *</a:t>
            </a:r>
          </a:p>
          <a:p>
            <a:r>
              <a:rPr lang="en-US" sz="1800" dirty="0" smtClean="0"/>
              <a:t>Students create a personal </a:t>
            </a:r>
            <a:r>
              <a:rPr lang="en-US" sz="1800" dirty="0" err="1" smtClean="0"/>
              <a:t>vocab</a:t>
            </a:r>
            <a:r>
              <a:rPr lang="en-US" sz="1800" dirty="0" smtClean="0"/>
              <a:t> list. *</a:t>
            </a:r>
          </a:p>
          <a:p>
            <a:r>
              <a:rPr lang="en-US" sz="1800" dirty="0" smtClean="0"/>
              <a:t> Create a crossword in Hot Potatoes and import. **</a:t>
            </a:r>
          </a:p>
          <a:p>
            <a:r>
              <a:rPr lang="en-US" sz="1800" dirty="0" smtClean="0"/>
              <a:t>Cloze activities ***  (song lyrics, texts, etc)</a:t>
            </a:r>
          </a:p>
          <a:p>
            <a:r>
              <a:rPr lang="en-US" sz="1800" dirty="0" smtClean="0"/>
              <a:t>Matching activities (text to text, </a:t>
            </a:r>
            <a:r>
              <a:rPr lang="en-US" sz="1800" dirty="0" err="1" smtClean="0"/>
              <a:t>pic</a:t>
            </a:r>
            <a:r>
              <a:rPr lang="en-US" sz="1800" dirty="0" smtClean="0"/>
              <a:t> to text, audio to text).  ***</a:t>
            </a:r>
          </a:p>
          <a:p>
            <a:endParaRPr lang="en-US" sz="1800" dirty="0" smtClean="0"/>
          </a:p>
          <a:p>
            <a:endParaRPr lang="en-US" sz="1800" dirty="0" smtClean="0"/>
          </a:p>
        </p:txBody>
      </p:sp>
      <p:sp>
        <p:nvSpPr>
          <p:cNvPr id="3" name="Title 2"/>
          <p:cNvSpPr>
            <a:spLocks noGrp="1"/>
          </p:cNvSpPr>
          <p:nvPr>
            <p:ph type="title"/>
          </p:nvPr>
        </p:nvSpPr>
        <p:spPr/>
        <p:txBody>
          <a:bodyPr/>
          <a:lstStyle/>
          <a:p>
            <a:r>
              <a:rPr lang="en-US" dirty="0" smtClean="0"/>
              <a:t>Vocabulary Activities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Upload recordings that they listen to and repeat. **</a:t>
            </a:r>
          </a:p>
          <a:p>
            <a:r>
              <a:rPr lang="en-US" sz="1800" dirty="0" smtClean="0"/>
              <a:t>Upload their recordings for test/grade. **</a:t>
            </a:r>
          </a:p>
          <a:p>
            <a:r>
              <a:rPr lang="en-US" sz="1800" dirty="0" smtClean="0"/>
              <a:t>Podcasts.  **</a:t>
            </a:r>
          </a:p>
          <a:p>
            <a:r>
              <a:rPr lang="en-US" sz="1800" dirty="0" smtClean="0"/>
              <a:t>Presentations. **</a:t>
            </a:r>
          </a:p>
          <a:p>
            <a:r>
              <a:rPr lang="en-US" sz="1800" dirty="0" smtClean="0"/>
              <a:t>Monologues. **</a:t>
            </a:r>
          </a:p>
          <a:p>
            <a:r>
              <a:rPr lang="en-US" sz="1800" dirty="0" smtClean="0"/>
              <a:t>Listen and record their own. **</a:t>
            </a:r>
          </a:p>
          <a:p>
            <a:endParaRPr lang="en-US" sz="1800" dirty="0" smtClean="0"/>
          </a:p>
          <a:p>
            <a:endParaRPr lang="en-US" sz="1800" dirty="0" smtClean="0"/>
          </a:p>
          <a:p>
            <a:endParaRPr lang="en-US" sz="1800" dirty="0"/>
          </a:p>
        </p:txBody>
      </p:sp>
      <p:sp>
        <p:nvSpPr>
          <p:cNvPr id="3" name="Title 2"/>
          <p:cNvSpPr>
            <a:spLocks noGrp="1"/>
          </p:cNvSpPr>
          <p:nvPr>
            <p:ph type="title"/>
          </p:nvPr>
        </p:nvSpPr>
        <p:spPr/>
        <p:txBody>
          <a:bodyPr/>
          <a:lstStyle/>
          <a:p>
            <a:r>
              <a:rPr lang="en-US" dirty="0" smtClean="0"/>
              <a:t>Speaking Activities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dirty="0" smtClean="0"/>
              <a:t>Podcasts.  **</a:t>
            </a:r>
          </a:p>
          <a:p>
            <a:r>
              <a:rPr lang="en-US" sz="1800" dirty="0" smtClean="0"/>
              <a:t>Use poll to vote on correctness of sentences/phrases. *</a:t>
            </a:r>
          </a:p>
          <a:p>
            <a:r>
              <a:rPr lang="en-US" sz="1800" dirty="0" smtClean="0"/>
              <a:t>Practice through dictations.  **</a:t>
            </a:r>
          </a:p>
          <a:p>
            <a:r>
              <a:rPr lang="en-US" sz="1800" dirty="0" smtClean="0"/>
              <a:t>Grammar quizzes. *</a:t>
            </a:r>
          </a:p>
          <a:p>
            <a:r>
              <a:rPr lang="en-US" sz="1800" dirty="0" smtClean="0"/>
              <a:t>T/F sentences.  </a:t>
            </a:r>
          </a:p>
          <a:p>
            <a:r>
              <a:rPr lang="en-US" sz="1800" dirty="0" smtClean="0"/>
              <a:t>Compare chat sessions. *</a:t>
            </a:r>
          </a:p>
          <a:p>
            <a:r>
              <a:rPr lang="en-US" sz="1800" dirty="0" smtClean="0"/>
              <a:t>Peer grammar review using forums. *</a:t>
            </a:r>
          </a:p>
          <a:p>
            <a:r>
              <a:rPr lang="en-US" sz="1800" dirty="0" smtClean="0"/>
              <a:t>Feedback from teacher on assignments. **</a:t>
            </a:r>
          </a:p>
          <a:p>
            <a:endParaRPr lang="en-US" sz="1800" dirty="0" smtClean="0"/>
          </a:p>
          <a:p>
            <a:endParaRPr lang="en-US" sz="1800" dirty="0"/>
          </a:p>
        </p:txBody>
      </p:sp>
      <p:sp>
        <p:nvSpPr>
          <p:cNvPr id="3" name="Title 2"/>
          <p:cNvSpPr>
            <a:spLocks noGrp="1"/>
          </p:cNvSpPr>
          <p:nvPr>
            <p:ph type="title"/>
          </p:nvPr>
        </p:nvSpPr>
        <p:spPr/>
        <p:txBody>
          <a:bodyPr/>
          <a:lstStyle/>
          <a:p>
            <a:r>
              <a:rPr lang="en-US" dirty="0" smtClean="0"/>
              <a:t>Grammar Activities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30,000 copyright-free texts </a:t>
            </a:r>
            <a:r>
              <a:rPr lang="en-US" sz="2000" dirty="0" smtClean="0">
                <a:hlinkClick r:id="rId2"/>
              </a:rPr>
              <a:t>www.gutenberg.org</a:t>
            </a:r>
            <a:endParaRPr lang="en-US" sz="2000" dirty="0" smtClean="0"/>
          </a:p>
          <a:p>
            <a:r>
              <a:rPr lang="en-US" sz="2000" dirty="0" smtClean="0"/>
              <a:t>Electronic text archives on </a:t>
            </a:r>
            <a:r>
              <a:rPr lang="en-US" sz="2000" dirty="0" err="1" smtClean="0"/>
              <a:t>google</a:t>
            </a:r>
            <a:r>
              <a:rPr lang="en-US" sz="2000" dirty="0" smtClean="0"/>
              <a:t>.</a:t>
            </a:r>
          </a:p>
          <a:p>
            <a:r>
              <a:rPr lang="en-US" sz="2000" dirty="0" smtClean="0"/>
              <a:t>Use forum for book discussion. *</a:t>
            </a:r>
          </a:p>
          <a:p>
            <a:r>
              <a:rPr lang="en-US" sz="2000" dirty="0" smtClean="0"/>
              <a:t>Use web page to post text and recording to follow along. **</a:t>
            </a:r>
          </a:p>
          <a:p>
            <a:r>
              <a:rPr lang="en-US" sz="2000" dirty="0" smtClean="0"/>
              <a:t>Use a poll to vote on texts. *</a:t>
            </a:r>
          </a:p>
          <a:p>
            <a:r>
              <a:rPr lang="en-US" sz="2000" dirty="0" smtClean="0"/>
              <a:t>Use Blog to explore texts.  **</a:t>
            </a:r>
          </a:p>
          <a:p>
            <a:r>
              <a:rPr lang="en-US" sz="2000" dirty="0" smtClean="0"/>
              <a:t>Using questionnaire to explore texts. ***</a:t>
            </a:r>
          </a:p>
          <a:p>
            <a:r>
              <a:rPr lang="en-US" sz="2000" dirty="0" smtClean="0"/>
              <a:t>Match pictures to texts. **</a:t>
            </a:r>
          </a:p>
          <a:p>
            <a:r>
              <a:rPr lang="en-US" sz="2000" dirty="0" smtClean="0"/>
              <a:t>Using Lesson for text predictions. ***</a:t>
            </a:r>
          </a:p>
          <a:p>
            <a:endParaRPr lang="en-US" sz="2000" dirty="0" smtClean="0"/>
          </a:p>
        </p:txBody>
      </p:sp>
      <p:sp>
        <p:nvSpPr>
          <p:cNvPr id="3" name="Title 2"/>
          <p:cNvSpPr>
            <a:spLocks noGrp="1"/>
          </p:cNvSpPr>
          <p:nvPr>
            <p:ph type="title"/>
          </p:nvPr>
        </p:nvSpPr>
        <p:spPr/>
        <p:txBody>
          <a:bodyPr/>
          <a:lstStyle/>
          <a:p>
            <a:r>
              <a:rPr lang="en-US" dirty="0" smtClean="0"/>
              <a:t>Reading Activities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Quiz/test essay questions. *</a:t>
            </a:r>
          </a:p>
          <a:p>
            <a:r>
              <a:rPr lang="en-US" sz="2000" dirty="0" smtClean="0"/>
              <a:t>Using </a:t>
            </a:r>
            <a:r>
              <a:rPr lang="en-US" sz="2000" dirty="0" err="1" smtClean="0"/>
              <a:t>Mindmap</a:t>
            </a:r>
            <a:r>
              <a:rPr lang="en-US" sz="2000" dirty="0" smtClean="0"/>
              <a:t> to brainstorm assignments. * (Need program)</a:t>
            </a:r>
          </a:p>
          <a:p>
            <a:r>
              <a:rPr lang="en-US" sz="2000" dirty="0" smtClean="0"/>
              <a:t>Blogs in personal profiles*</a:t>
            </a:r>
          </a:p>
          <a:p>
            <a:r>
              <a:rPr lang="en-US" sz="2000" dirty="0" smtClean="0"/>
              <a:t>Journal for diary, reflections, drafts, plans. *</a:t>
            </a:r>
          </a:p>
          <a:p>
            <a:r>
              <a:rPr lang="en-US" sz="2000" dirty="0" smtClean="0"/>
              <a:t>Blog or Web page for creative writing. *</a:t>
            </a:r>
          </a:p>
          <a:p>
            <a:r>
              <a:rPr lang="en-US" sz="2000" dirty="0" smtClean="0"/>
              <a:t>Writing encyclopedia entries using Glossary. *</a:t>
            </a:r>
          </a:p>
          <a:p>
            <a:r>
              <a:rPr lang="en-US" sz="2000" dirty="0" smtClean="0"/>
              <a:t>Fluency writing using Chat. *</a:t>
            </a:r>
          </a:p>
          <a:p>
            <a:r>
              <a:rPr lang="en-US" sz="2000" dirty="0" smtClean="0"/>
              <a:t>Use Assignment to submit writing. *</a:t>
            </a:r>
          </a:p>
          <a:p>
            <a:r>
              <a:rPr lang="en-US" sz="2000" dirty="0" smtClean="0"/>
              <a:t>Write a slideshow commentary using Forum. *</a:t>
            </a:r>
          </a:p>
          <a:p>
            <a:r>
              <a:rPr lang="en-US" sz="2000" dirty="0" smtClean="0"/>
              <a:t>Summarize RSS news feeds. **</a:t>
            </a:r>
          </a:p>
          <a:p>
            <a:r>
              <a:rPr lang="en-US" sz="2000" dirty="0" smtClean="0"/>
              <a:t>Collaborative writing using WIKI. **</a:t>
            </a:r>
          </a:p>
          <a:p>
            <a:r>
              <a:rPr lang="en-US" sz="2000" dirty="0" smtClean="0"/>
              <a:t>Interpret </a:t>
            </a:r>
            <a:r>
              <a:rPr lang="en-US" sz="2000" dirty="0" err="1" smtClean="0"/>
              <a:t>wordle</a:t>
            </a:r>
            <a:r>
              <a:rPr lang="en-US" sz="2000" dirty="0" smtClean="0"/>
              <a:t>. **</a:t>
            </a:r>
          </a:p>
        </p:txBody>
      </p:sp>
      <p:sp>
        <p:nvSpPr>
          <p:cNvPr id="3" name="Title 2"/>
          <p:cNvSpPr>
            <a:spLocks noGrp="1"/>
          </p:cNvSpPr>
          <p:nvPr>
            <p:ph type="title"/>
          </p:nvPr>
        </p:nvSpPr>
        <p:spPr/>
        <p:txBody>
          <a:bodyPr>
            <a:normAutofit/>
          </a:bodyPr>
          <a:lstStyle/>
          <a:p>
            <a:r>
              <a:rPr lang="en-US" dirty="0" smtClean="0"/>
              <a:t>Writing Activities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I use audacity.com and save as MP3.  Then upload a link to file.</a:t>
            </a:r>
          </a:p>
          <a:p>
            <a:endParaRPr lang="en-US" sz="2000" dirty="0" smtClean="0"/>
          </a:p>
          <a:p>
            <a:r>
              <a:rPr lang="en-US" sz="2000" dirty="0" smtClean="0"/>
              <a:t>Cloze activities</a:t>
            </a:r>
          </a:p>
          <a:p>
            <a:r>
              <a:rPr lang="en-US" sz="2000" dirty="0" smtClean="0"/>
              <a:t>T/F quizzes</a:t>
            </a:r>
          </a:p>
          <a:p>
            <a:r>
              <a:rPr lang="en-US" sz="2000" dirty="0" smtClean="0"/>
              <a:t>Review recordings using Choice. **</a:t>
            </a:r>
          </a:p>
          <a:p>
            <a:r>
              <a:rPr lang="en-US" sz="2000" dirty="0" smtClean="0"/>
              <a:t>Review recordings using Questionnaire. ***</a:t>
            </a:r>
          </a:p>
          <a:p>
            <a:r>
              <a:rPr lang="en-US" sz="2000" dirty="0" smtClean="0"/>
              <a:t>Using Forum to discuss recordings they listened to. *</a:t>
            </a:r>
            <a:endParaRPr lang="en-US" sz="2000" dirty="0"/>
          </a:p>
        </p:txBody>
      </p:sp>
      <p:sp>
        <p:nvSpPr>
          <p:cNvPr id="3" name="Title 2"/>
          <p:cNvSpPr>
            <a:spLocks noGrp="1"/>
          </p:cNvSpPr>
          <p:nvPr>
            <p:ph type="title"/>
          </p:nvPr>
        </p:nvSpPr>
        <p:spPr/>
        <p:txBody>
          <a:bodyPr/>
          <a:lstStyle/>
          <a:p>
            <a:r>
              <a:rPr lang="en-US" dirty="0" smtClean="0"/>
              <a:t>Listening Activities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Course Page</a:t>
            </a:r>
            <a:endParaRPr lang="en-US" dirty="0"/>
          </a:p>
        </p:txBody>
      </p:sp>
      <p:pic>
        <p:nvPicPr>
          <p:cNvPr id="12290" name="Picture 2" descr="\\carlislefiles1\users$\christine.campbell\Professional\IWLA PRES 2010\screen Captures\home_page.png"/>
          <p:cNvPicPr>
            <a:picLocks noGrp="1" noChangeAspect="1" noChangeArrowheads="1"/>
          </p:cNvPicPr>
          <p:nvPr>
            <p:ph idx="1"/>
          </p:nvPr>
        </p:nvPicPr>
        <p:blipFill>
          <a:blip r:embed="rId2" cstate="print"/>
          <a:srcRect/>
          <a:stretch>
            <a:fillRect/>
          </a:stretch>
        </p:blipFill>
        <p:spPr bwMode="auto">
          <a:xfrm>
            <a:off x="381000" y="1295400"/>
            <a:ext cx="8229600" cy="4199844"/>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Using this add-on module, students assess their level and set up learning goals in different skills.  </a:t>
            </a:r>
          </a:p>
          <a:p>
            <a:r>
              <a:rPr lang="en-US" sz="1800" dirty="0" smtClean="0"/>
              <a:t>Your admin needs to add to site, but it runs in Mozilla Firefox, not internet explorer</a:t>
            </a:r>
            <a:r>
              <a:rPr lang="en-US" dirty="0" smtClean="0"/>
              <a:t>.</a:t>
            </a:r>
            <a:endParaRPr lang="en-US" dirty="0"/>
          </a:p>
        </p:txBody>
      </p:sp>
      <p:sp>
        <p:nvSpPr>
          <p:cNvPr id="3" name="Title 2"/>
          <p:cNvSpPr>
            <a:spLocks noGrp="1"/>
          </p:cNvSpPr>
          <p:nvPr>
            <p:ph type="title"/>
          </p:nvPr>
        </p:nvSpPr>
        <p:spPr/>
        <p:txBody>
          <a:bodyPr/>
          <a:lstStyle/>
          <a:p>
            <a:r>
              <a:rPr lang="en-US" dirty="0" err="1" smtClean="0"/>
              <a:t>Lolipop</a:t>
            </a:r>
            <a:r>
              <a:rPr lang="en-US" dirty="0" smtClean="0"/>
              <a:t> ELP</a:t>
            </a:r>
            <a:endParaRPr lang="en-US" dirty="0"/>
          </a:p>
        </p:txBody>
      </p:sp>
      <p:pic>
        <p:nvPicPr>
          <p:cNvPr id="1026" name="Picture 2" descr="\\carlislefiles1\users$\christine.campbell\Professional\IWLA PRES 2010\screen Captures\lolipop_elp.png"/>
          <p:cNvPicPr>
            <a:picLocks noChangeAspect="1" noChangeArrowheads="1"/>
          </p:cNvPicPr>
          <p:nvPr/>
        </p:nvPicPr>
        <p:blipFill>
          <a:blip r:embed="rId2" cstate="print"/>
          <a:srcRect/>
          <a:stretch>
            <a:fillRect/>
          </a:stretch>
        </p:blipFill>
        <p:spPr bwMode="auto">
          <a:xfrm>
            <a:off x="1219200" y="2819400"/>
            <a:ext cx="7315200" cy="3554022"/>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Lolipop</a:t>
            </a:r>
            <a:r>
              <a:rPr lang="en-US" dirty="0" smtClean="0"/>
              <a:t> ELP</a:t>
            </a:r>
            <a:endParaRPr lang="en-US" dirty="0"/>
          </a:p>
        </p:txBody>
      </p:sp>
      <p:pic>
        <p:nvPicPr>
          <p:cNvPr id="2050" name="Picture 2" descr="\\carlislefiles1\users$\christine.campbell\Professional\IWLA PRES 2010\screen Captures\lolipop_2.png"/>
          <p:cNvPicPr>
            <a:picLocks noGrp="1" noChangeAspect="1" noChangeArrowheads="1"/>
          </p:cNvPicPr>
          <p:nvPr>
            <p:ph idx="1"/>
          </p:nvPr>
        </p:nvPicPr>
        <p:blipFill>
          <a:blip r:embed="rId2" cstate="print"/>
          <a:srcRect/>
          <a:stretch>
            <a:fillRect/>
          </a:stretch>
        </p:blipFill>
        <p:spPr bwMode="auto">
          <a:xfrm>
            <a:off x="304800" y="1676400"/>
            <a:ext cx="8229600" cy="3304429"/>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Lolipop</a:t>
            </a:r>
            <a:r>
              <a:rPr lang="en-US" dirty="0" smtClean="0"/>
              <a:t> ELP</a:t>
            </a:r>
            <a:endParaRPr lang="en-US" dirty="0"/>
          </a:p>
        </p:txBody>
      </p:sp>
      <p:pic>
        <p:nvPicPr>
          <p:cNvPr id="3074" name="Picture 2" descr="\\carlislefiles1\users$\christine.campbell\Professional\IWLA PRES 2010\screen Captures\lolipop_3.png"/>
          <p:cNvPicPr>
            <a:picLocks noGrp="1" noChangeAspect="1" noChangeArrowheads="1"/>
          </p:cNvPicPr>
          <p:nvPr>
            <p:ph idx="1"/>
          </p:nvPr>
        </p:nvPicPr>
        <p:blipFill>
          <a:blip r:embed="rId2" cstate="print"/>
          <a:srcRect/>
          <a:stretch>
            <a:fillRect/>
          </a:stretch>
        </p:blipFill>
        <p:spPr bwMode="auto">
          <a:xfrm>
            <a:off x="457200" y="2198598"/>
            <a:ext cx="8229600" cy="3091041"/>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Lolipop</a:t>
            </a:r>
            <a:r>
              <a:rPr lang="en-US" dirty="0" smtClean="0"/>
              <a:t> ELP</a:t>
            </a:r>
            <a:endParaRPr lang="en-US" dirty="0"/>
          </a:p>
        </p:txBody>
      </p:sp>
      <p:pic>
        <p:nvPicPr>
          <p:cNvPr id="4098" name="Picture 2" descr="\\carlislefiles1\users$\christine.campbell\Professional\IWLA PRES 2010\screen Captures\lolipop_4.png"/>
          <p:cNvPicPr>
            <a:picLocks noGrp="1" noChangeAspect="1" noChangeArrowheads="1"/>
          </p:cNvPicPr>
          <p:nvPr>
            <p:ph idx="1"/>
          </p:nvPr>
        </p:nvPicPr>
        <p:blipFill>
          <a:blip r:embed="rId2" cstate="print"/>
          <a:srcRect/>
          <a:stretch>
            <a:fillRect/>
          </a:stretch>
        </p:blipFill>
        <p:spPr bwMode="auto">
          <a:xfrm>
            <a:off x="540122" y="1481138"/>
            <a:ext cx="8063756" cy="4525962"/>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Key to School</a:t>
            </a:r>
            <a:endParaRPr lang="en-US" dirty="0"/>
          </a:p>
        </p:txBody>
      </p:sp>
      <p:pic>
        <p:nvPicPr>
          <p:cNvPr id="1026" name="Picture 2" descr="\\carlislefiles1\users$\christine.campbell\Professional\IWLA PRES 2010\screen Captures\key_to_school.png"/>
          <p:cNvPicPr>
            <a:picLocks noGrp="1" noChangeAspect="1" noChangeArrowheads="1"/>
          </p:cNvPicPr>
          <p:nvPr>
            <p:ph idx="1"/>
          </p:nvPr>
        </p:nvPicPr>
        <p:blipFill>
          <a:blip r:embed="rId2" cstate="print"/>
          <a:srcRect/>
          <a:stretch>
            <a:fillRect/>
          </a:stretch>
        </p:blipFill>
        <p:spPr bwMode="auto">
          <a:xfrm>
            <a:off x="610848" y="1481138"/>
            <a:ext cx="7922304" cy="452596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Course Page</a:t>
            </a:r>
            <a:endParaRPr lang="en-US" dirty="0"/>
          </a:p>
        </p:txBody>
      </p:sp>
      <p:pic>
        <p:nvPicPr>
          <p:cNvPr id="13314" name="Picture 2" descr="\\carlislefiles1\users$\christine.campbell\Professional\IWLA PRES 2010\screen Captures\course_page_2.png"/>
          <p:cNvPicPr>
            <a:picLocks noGrp="1" noChangeAspect="1" noChangeArrowheads="1"/>
          </p:cNvPicPr>
          <p:nvPr>
            <p:ph idx="1"/>
          </p:nvPr>
        </p:nvPicPr>
        <p:blipFill>
          <a:blip r:embed="rId2" cstate="print"/>
          <a:srcRect/>
          <a:stretch>
            <a:fillRect/>
          </a:stretch>
        </p:blipFill>
        <p:spPr bwMode="auto">
          <a:xfrm>
            <a:off x="457200" y="1295400"/>
            <a:ext cx="8229600" cy="418343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Add a Resource  (course content)</a:t>
            </a:r>
            <a:endParaRPr lang="en-US" dirty="0"/>
          </a:p>
        </p:txBody>
      </p:sp>
      <p:sp>
        <p:nvSpPr>
          <p:cNvPr id="5" name="TextBox 4"/>
          <p:cNvSpPr txBox="1"/>
          <p:nvPr/>
        </p:nvSpPr>
        <p:spPr>
          <a:xfrm>
            <a:off x="5715000" y="1295400"/>
            <a:ext cx="3124200" cy="369332"/>
          </a:xfrm>
          <a:prstGeom prst="rect">
            <a:avLst/>
          </a:prstGeom>
          <a:noFill/>
        </p:spPr>
        <p:txBody>
          <a:bodyPr wrap="square" rtlCol="0">
            <a:spAutoFit/>
          </a:bodyPr>
          <a:lstStyle/>
          <a:p>
            <a:endParaRPr lang="en-US" dirty="0"/>
          </a:p>
        </p:txBody>
      </p:sp>
      <p:pic>
        <p:nvPicPr>
          <p:cNvPr id="2051" name="Picture 3" descr="\\carlislefiles1\users$\christine.campbell\Professional\IWLA PRES 2010\add_a_resource.png"/>
          <p:cNvPicPr>
            <a:picLocks noGrp="1" noChangeAspect="1" noChangeArrowheads="1"/>
          </p:cNvPicPr>
          <p:nvPr>
            <p:ph idx="1"/>
          </p:nvPr>
        </p:nvPicPr>
        <p:blipFill>
          <a:blip r:embed="rId2" cstate="print"/>
          <a:srcRect/>
          <a:stretch>
            <a:fillRect/>
          </a:stretch>
        </p:blipFill>
        <p:spPr bwMode="auto">
          <a:xfrm>
            <a:off x="685800" y="1295400"/>
            <a:ext cx="4391638" cy="704948"/>
          </a:xfrm>
          <a:prstGeom prst="rect">
            <a:avLst/>
          </a:prstGeom>
          <a:noFill/>
        </p:spPr>
      </p:pic>
      <p:sp>
        <p:nvSpPr>
          <p:cNvPr id="9" name="TextBox 8"/>
          <p:cNvSpPr txBox="1"/>
          <p:nvPr/>
        </p:nvSpPr>
        <p:spPr>
          <a:xfrm>
            <a:off x="381000" y="2057400"/>
            <a:ext cx="8382000" cy="3693319"/>
          </a:xfrm>
          <a:prstGeom prst="rect">
            <a:avLst/>
          </a:prstGeom>
          <a:noFill/>
        </p:spPr>
        <p:txBody>
          <a:bodyPr wrap="square" rtlCol="0">
            <a:spAutoFit/>
          </a:bodyPr>
          <a:lstStyle/>
          <a:p>
            <a:r>
              <a:rPr lang="en-US" sz="1200" i="1" dirty="0" smtClean="0"/>
              <a:t>Insert a label</a:t>
            </a:r>
          </a:p>
          <a:p>
            <a:r>
              <a:rPr lang="en-US" sz="1200" dirty="0" smtClean="0"/>
              <a:t> 	You can use labels to help organize sections of your course site. A label can be a brief text label, a 	paragraph of text, e.g., useful for instructions, or even a graphic.</a:t>
            </a:r>
          </a:p>
          <a:p>
            <a:r>
              <a:rPr lang="en-US" sz="1200" i="1" u="sng" dirty="0" smtClean="0"/>
              <a:t>Compose a text page</a:t>
            </a:r>
          </a:p>
          <a:p>
            <a:r>
              <a:rPr lang="en-US" sz="1200" dirty="0" smtClean="0"/>
              <a:t>	A Text page resource is a simple page written using plain text.</a:t>
            </a:r>
          </a:p>
          <a:p>
            <a:r>
              <a:rPr lang="en-US" sz="1200" i="1" u="sng" dirty="0" smtClean="0"/>
              <a:t>Compose a web page</a:t>
            </a:r>
          </a:p>
          <a:p>
            <a:r>
              <a:rPr lang="en-US" sz="1200" dirty="0" smtClean="0"/>
              <a:t>	You can compose web pages in Moodle, and also copy and paste HTML code from other web 	pages into Moodle. Web pages give you more options than the simple text page.  </a:t>
            </a:r>
          </a:p>
          <a:p>
            <a:r>
              <a:rPr lang="en-US" sz="1200" i="1" u="sng" dirty="0" smtClean="0"/>
              <a:t>Link to a file or web site</a:t>
            </a:r>
          </a:p>
          <a:p>
            <a:r>
              <a:rPr lang="en-US" sz="1200" dirty="0" smtClean="0"/>
              <a:t>	You can upload any type of electronic file you want including audio and video files. You can also 	create links to any other Web site outside your Moodle course.</a:t>
            </a:r>
          </a:p>
          <a:p>
            <a:r>
              <a:rPr lang="en-US" sz="1200" i="1" dirty="0" smtClean="0"/>
              <a:t>Display a directory</a:t>
            </a:r>
          </a:p>
          <a:p>
            <a:r>
              <a:rPr lang="en-US" sz="1200" dirty="0" smtClean="0"/>
              <a:t>	You can use a directory to display the individual files you have uploaded to the course. A directory 	displays the contents of the entire folder instead of creating individual links to each item.</a:t>
            </a:r>
          </a:p>
          <a:p>
            <a:r>
              <a:rPr lang="en-US" sz="1200" i="1" dirty="0" smtClean="0"/>
              <a:t>Add an IMS Content Package</a:t>
            </a:r>
          </a:p>
          <a:p>
            <a:r>
              <a:rPr lang="en-US" sz="1200" dirty="0" smtClean="0"/>
              <a:t>	This feature allows you to upload prepackaged digital learning content to your course.</a:t>
            </a:r>
          </a:p>
          <a:p>
            <a:r>
              <a:rPr lang="en-US" sz="1200" i="1" dirty="0" smtClean="0"/>
              <a:t>Book</a:t>
            </a:r>
          </a:p>
          <a:p>
            <a:r>
              <a:rPr lang="en-US" sz="1200" i="1" dirty="0" smtClean="0"/>
              <a:t>	</a:t>
            </a:r>
            <a:r>
              <a:rPr lang="en-US" sz="1200" dirty="0" smtClean="0"/>
              <a:t>Book is a simple multipage study material</a:t>
            </a:r>
          </a:p>
          <a:p>
            <a:endParaRPr lang="en-US" sz="1200"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400" dirty="0" smtClean="0"/>
              <a:t>Editing must be on, choose </a:t>
            </a:r>
            <a:r>
              <a:rPr lang="en-US" sz="1400" u="sng" dirty="0" smtClean="0"/>
              <a:t>Composing a Text Page </a:t>
            </a:r>
            <a:r>
              <a:rPr lang="en-US" sz="1400" dirty="0" smtClean="0"/>
              <a:t>from the </a:t>
            </a:r>
            <a:r>
              <a:rPr lang="en-US" sz="1400" u="sng" dirty="0" smtClean="0"/>
              <a:t>Add a Resource </a:t>
            </a:r>
            <a:r>
              <a:rPr lang="en-US" sz="1400" dirty="0" smtClean="0"/>
              <a:t>menu</a:t>
            </a:r>
          </a:p>
          <a:p>
            <a:endParaRPr lang="en-US" sz="1400" dirty="0" smtClean="0"/>
          </a:p>
          <a:p>
            <a:endParaRPr lang="en-US" sz="1400" dirty="0"/>
          </a:p>
        </p:txBody>
      </p:sp>
      <p:sp>
        <p:nvSpPr>
          <p:cNvPr id="3" name="Title 2"/>
          <p:cNvSpPr>
            <a:spLocks noGrp="1"/>
          </p:cNvSpPr>
          <p:nvPr>
            <p:ph type="title"/>
          </p:nvPr>
        </p:nvSpPr>
        <p:spPr/>
        <p:txBody>
          <a:bodyPr/>
          <a:lstStyle/>
          <a:p>
            <a:r>
              <a:rPr lang="en-US" dirty="0" smtClean="0"/>
              <a:t>Composing a </a:t>
            </a:r>
            <a:r>
              <a:rPr lang="en-US" dirty="0" smtClean="0">
                <a:hlinkClick r:id="rId2"/>
              </a:rPr>
              <a:t>Text Page</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838200" y="1981200"/>
            <a:ext cx="5111869" cy="3294178"/>
          </a:xfrm>
          <a:prstGeom prst="rect">
            <a:avLst/>
          </a:prstGeom>
          <a:noFill/>
          <a:ln w="9525">
            <a:noFill/>
            <a:miter lim="800000"/>
            <a:headEnd/>
            <a:tailEnd/>
          </a:ln>
        </p:spPr>
      </p:pic>
      <p:sp>
        <p:nvSpPr>
          <p:cNvPr id="6" name="TextBox 5"/>
          <p:cNvSpPr txBox="1"/>
          <p:nvPr/>
        </p:nvSpPr>
        <p:spPr>
          <a:xfrm>
            <a:off x="6248400" y="2133601"/>
            <a:ext cx="2438400" cy="4185761"/>
          </a:xfrm>
          <a:prstGeom prst="rect">
            <a:avLst/>
          </a:prstGeom>
          <a:noFill/>
        </p:spPr>
        <p:txBody>
          <a:bodyPr wrap="square" rtlCol="0">
            <a:spAutoFit/>
          </a:bodyPr>
          <a:lstStyle/>
          <a:p>
            <a:pPr marL="342900" indent="-342900">
              <a:buAutoNum type="arabicPeriod"/>
            </a:pPr>
            <a:r>
              <a:rPr lang="en-US" sz="1400" dirty="0" smtClean="0"/>
              <a:t>Enter a name for the text page in the Name field.</a:t>
            </a:r>
          </a:p>
          <a:p>
            <a:pPr marL="342900" indent="-342900"/>
            <a:endParaRPr lang="en-US" sz="1400" dirty="0" smtClean="0"/>
          </a:p>
          <a:p>
            <a:pPr marL="342900" indent="-342900">
              <a:buAutoNum type="arabicPeriod" startAt="2"/>
            </a:pPr>
            <a:r>
              <a:rPr lang="en-US" sz="1400" dirty="0" smtClean="0"/>
              <a:t>Write a brief summary of the text page in the Summary field. (Optional)</a:t>
            </a:r>
          </a:p>
          <a:p>
            <a:pPr marL="342900" indent="-342900"/>
            <a:endParaRPr lang="en-US" sz="1400" dirty="0" smtClean="0"/>
          </a:p>
          <a:p>
            <a:pPr marL="342900" indent="-342900">
              <a:buAutoNum type="arabicPeriod" startAt="3"/>
            </a:pPr>
            <a:r>
              <a:rPr lang="en-US" sz="1400" dirty="0" smtClean="0"/>
              <a:t>Add your text in the Full Text field.</a:t>
            </a:r>
          </a:p>
          <a:p>
            <a:pPr marL="342900" indent="-342900"/>
            <a:endParaRPr lang="en-US" sz="1400" dirty="0" smtClean="0"/>
          </a:p>
          <a:p>
            <a:pPr marL="342900" indent="-342900">
              <a:buAutoNum type="arabicPeriod" startAt="4"/>
            </a:pPr>
            <a:r>
              <a:rPr lang="en-US" sz="1400" dirty="0" smtClean="0"/>
              <a:t>Scroll down to the</a:t>
            </a:r>
          </a:p>
          <a:p>
            <a:pPr marL="342900" indent="-342900"/>
            <a:r>
              <a:rPr lang="en-US" sz="1400" dirty="0" smtClean="0"/>
              <a:t>      bottom of the page and click the “Save changes” button.</a:t>
            </a:r>
          </a:p>
          <a:p>
            <a:endParaRPr lang="en-US" sz="1400" dirty="0" smtClean="0"/>
          </a:p>
          <a:p>
            <a:endParaRPr lang="en-US" sz="1400" dirty="0" smtClean="0"/>
          </a:p>
          <a:p>
            <a:endParaRPr lang="en-US" sz="1400" dirty="0"/>
          </a:p>
        </p:txBody>
      </p:sp>
      <p:sp>
        <p:nvSpPr>
          <p:cNvPr id="7" name="TextBox 6"/>
          <p:cNvSpPr txBox="1"/>
          <p:nvPr/>
        </p:nvSpPr>
        <p:spPr>
          <a:xfrm>
            <a:off x="4495800" y="6324600"/>
            <a:ext cx="4191000" cy="338554"/>
          </a:xfrm>
          <a:prstGeom prst="rect">
            <a:avLst/>
          </a:prstGeom>
          <a:noFill/>
        </p:spPr>
        <p:txBody>
          <a:bodyPr wrap="square" rtlCol="0">
            <a:spAutoFit/>
          </a:bodyPr>
          <a:lstStyle/>
          <a:p>
            <a:r>
              <a:rPr lang="en-US" sz="800" dirty="0" smtClean="0"/>
              <a:t>References: Moodle Docs Text Page (http://docs.moodle.org/en/Text_page)</a:t>
            </a:r>
          </a:p>
          <a:p>
            <a:r>
              <a:rPr lang="en-US" sz="800" dirty="0" smtClean="0"/>
              <a:t>Using Moodle, Chapter 3, Composing a Text Page</a:t>
            </a:r>
            <a:endParaRPr lang="en-US" sz="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304800"/>
            <a:ext cx="8229600" cy="1143000"/>
          </a:xfrm>
        </p:spPr>
        <p:txBody>
          <a:bodyPr/>
          <a:lstStyle/>
          <a:p>
            <a:r>
              <a:rPr lang="en-US" dirty="0" smtClean="0"/>
              <a:t>Composing a </a:t>
            </a:r>
            <a:r>
              <a:rPr lang="en-US" dirty="0" smtClean="0">
                <a:hlinkClick r:id="rId2"/>
              </a:rPr>
              <a:t>Web Page</a:t>
            </a:r>
            <a:endParaRPr lang="en-US" dirty="0"/>
          </a:p>
        </p:txBody>
      </p:sp>
      <p:pic>
        <p:nvPicPr>
          <p:cNvPr id="4098" name="Picture 2" descr="\\carlislefiles1\users$\christine.campbell\Professional\IWLA PRES 2010\adding_a_web_page.png"/>
          <p:cNvPicPr>
            <a:picLocks noGrp="1" noChangeAspect="1" noChangeArrowheads="1"/>
          </p:cNvPicPr>
          <p:nvPr>
            <p:ph idx="1"/>
          </p:nvPr>
        </p:nvPicPr>
        <p:blipFill>
          <a:blip r:embed="rId3" cstate="print"/>
          <a:srcRect/>
          <a:stretch>
            <a:fillRect/>
          </a:stretch>
        </p:blipFill>
        <p:spPr bwMode="auto">
          <a:xfrm>
            <a:off x="304800" y="1905000"/>
            <a:ext cx="5066200" cy="3700462"/>
          </a:xfrm>
          <a:prstGeom prst="rect">
            <a:avLst/>
          </a:prstGeom>
          <a:noFill/>
        </p:spPr>
      </p:pic>
      <p:sp>
        <p:nvSpPr>
          <p:cNvPr id="5" name="TextBox 4"/>
          <p:cNvSpPr txBox="1"/>
          <p:nvPr/>
        </p:nvSpPr>
        <p:spPr>
          <a:xfrm>
            <a:off x="5410200" y="1981200"/>
            <a:ext cx="3429000" cy="3416320"/>
          </a:xfrm>
          <a:prstGeom prst="rect">
            <a:avLst/>
          </a:prstGeom>
          <a:noFill/>
        </p:spPr>
        <p:txBody>
          <a:bodyPr wrap="square" rtlCol="0">
            <a:spAutoFit/>
          </a:bodyPr>
          <a:lstStyle/>
          <a:p>
            <a:r>
              <a:rPr lang="en-US" sz="1200" dirty="0" smtClean="0"/>
              <a:t> </a:t>
            </a:r>
          </a:p>
          <a:p>
            <a:pPr marL="228600" indent="-228600">
              <a:buAutoNum type="arabicPeriod"/>
            </a:pPr>
            <a:r>
              <a:rPr lang="en-US" sz="1200" dirty="0" smtClean="0"/>
              <a:t>Enter a name for the web page in the Name field.</a:t>
            </a:r>
          </a:p>
          <a:p>
            <a:pPr marL="228600" indent="-228600"/>
            <a:endParaRPr lang="en-US" sz="1200" dirty="0" smtClean="0"/>
          </a:p>
          <a:p>
            <a:r>
              <a:rPr lang="en-US" sz="1200" dirty="0" smtClean="0"/>
              <a:t>2. Write a brief summary (optional) of the web page in the Summary field.</a:t>
            </a:r>
          </a:p>
          <a:p>
            <a:endParaRPr lang="en-US" sz="1200" dirty="0" smtClean="0"/>
          </a:p>
          <a:p>
            <a:r>
              <a:rPr lang="en-US" sz="1200" dirty="0" smtClean="0"/>
              <a:t>3. Create your web page using the built-in HTML editor.</a:t>
            </a:r>
          </a:p>
          <a:p>
            <a:endParaRPr lang="en-US" sz="1200" dirty="0" smtClean="0"/>
          </a:p>
          <a:p>
            <a:r>
              <a:rPr lang="en-US" sz="1200" i="1" dirty="0" smtClean="0"/>
              <a:t>The Moodle HTML editor doesn’t work in all browsers. Currently, it works</a:t>
            </a:r>
          </a:p>
          <a:p>
            <a:r>
              <a:rPr lang="en-US" sz="1200" i="1" dirty="0" smtClean="0"/>
              <a:t>in Netscape 7, Internet Explorer 5.5 or later, Mozilla 1.7, and Firefox. It</a:t>
            </a:r>
          </a:p>
          <a:p>
            <a:r>
              <a:rPr lang="en-US" sz="1200" i="1" dirty="0" smtClean="0"/>
              <a:t>doesn’t work in Safari, or Opera.</a:t>
            </a:r>
          </a:p>
          <a:p>
            <a:endParaRPr lang="en-US" sz="1200" i="1" dirty="0" smtClean="0"/>
          </a:p>
          <a:p>
            <a:r>
              <a:rPr lang="en-US" sz="1200" dirty="0" smtClean="0"/>
              <a:t>4.   Scroll down to the bottom of the page and click the “Save changes”</a:t>
            </a:r>
            <a:endParaRPr lang="en-US" sz="1200" dirty="0"/>
          </a:p>
        </p:txBody>
      </p:sp>
      <p:sp>
        <p:nvSpPr>
          <p:cNvPr id="6" name="TextBox 5"/>
          <p:cNvSpPr txBox="1"/>
          <p:nvPr/>
        </p:nvSpPr>
        <p:spPr>
          <a:xfrm>
            <a:off x="4648200" y="5943600"/>
            <a:ext cx="4114800" cy="507831"/>
          </a:xfrm>
          <a:prstGeom prst="rect">
            <a:avLst/>
          </a:prstGeom>
          <a:noFill/>
        </p:spPr>
        <p:txBody>
          <a:bodyPr wrap="square" rtlCol="0">
            <a:spAutoFit/>
          </a:bodyPr>
          <a:lstStyle/>
          <a:p>
            <a:r>
              <a:rPr lang="en-US" sz="900" dirty="0" smtClean="0"/>
              <a:t>References: Moodle Docs Web Page (http://docs.moodle.org/en/Web_page)</a:t>
            </a:r>
          </a:p>
          <a:p>
            <a:r>
              <a:rPr lang="en-US" sz="900" dirty="0" smtClean="0"/>
              <a:t>Using Moodle, Chapter 3, Composing a Web Page</a:t>
            </a:r>
            <a:endParaRPr lang="en-US" sz="900" dirty="0"/>
          </a:p>
        </p:txBody>
      </p:sp>
      <p:sp>
        <p:nvSpPr>
          <p:cNvPr id="7" name="TextBox 6"/>
          <p:cNvSpPr txBox="1"/>
          <p:nvPr/>
        </p:nvSpPr>
        <p:spPr>
          <a:xfrm>
            <a:off x="457200" y="1371601"/>
            <a:ext cx="8305800" cy="584775"/>
          </a:xfrm>
          <a:prstGeom prst="rect">
            <a:avLst/>
          </a:prstGeom>
          <a:noFill/>
        </p:spPr>
        <p:txBody>
          <a:bodyPr wrap="square" rtlCol="0">
            <a:spAutoFit/>
          </a:bodyPr>
          <a:lstStyle/>
          <a:p>
            <a:r>
              <a:rPr lang="en-US" sz="1400" dirty="0" smtClean="0"/>
              <a:t>Editing must be on, choose </a:t>
            </a:r>
            <a:r>
              <a:rPr lang="en-US" sz="1400" u="sng" dirty="0" smtClean="0"/>
              <a:t>Composing a Web Page </a:t>
            </a:r>
            <a:r>
              <a:rPr lang="en-US" sz="1400" dirty="0" smtClean="0"/>
              <a:t>from the </a:t>
            </a:r>
            <a:r>
              <a:rPr lang="en-US" sz="1400" u="sng" dirty="0" smtClean="0"/>
              <a:t>Add a Resource </a:t>
            </a:r>
            <a:r>
              <a:rPr lang="en-US" sz="1400" dirty="0" smtClean="0"/>
              <a:t>menu</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836</TotalTime>
  <Words>2919</Words>
  <Application>Microsoft Office PowerPoint</Application>
  <PresentationFormat>On-screen Show (4:3)</PresentationFormat>
  <Paragraphs>323</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Concourse</vt:lpstr>
      <vt:lpstr>IWLA 2010 Moodle </vt:lpstr>
      <vt:lpstr>Moodle</vt:lpstr>
      <vt:lpstr>Social Constructionism</vt:lpstr>
      <vt:lpstr>Setting up your course</vt:lpstr>
      <vt:lpstr>Course Page</vt:lpstr>
      <vt:lpstr>Course Page</vt:lpstr>
      <vt:lpstr>Add a Resource  (course content)</vt:lpstr>
      <vt:lpstr>Composing a Text Page</vt:lpstr>
      <vt:lpstr>Composing a Web Page</vt:lpstr>
      <vt:lpstr>Using the HTML editor</vt:lpstr>
      <vt:lpstr>HTML</vt:lpstr>
      <vt:lpstr>HTML</vt:lpstr>
      <vt:lpstr>Link to a Website</vt:lpstr>
      <vt:lpstr>Linking to a File</vt:lpstr>
      <vt:lpstr>Add an Activity</vt:lpstr>
      <vt:lpstr>Forums</vt:lpstr>
      <vt:lpstr>Forums</vt:lpstr>
      <vt:lpstr>Forum</vt:lpstr>
      <vt:lpstr>Chat</vt:lpstr>
      <vt:lpstr>Assignment</vt:lpstr>
      <vt:lpstr>Assignment</vt:lpstr>
      <vt:lpstr>Assignment</vt:lpstr>
      <vt:lpstr>Quiz</vt:lpstr>
      <vt:lpstr>Quiz</vt:lpstr>
      <vt:lpstr>Quiz</vt:lpstr>
      <vt:lpstr>Quiz </vt:lpstr>
      <vt:lpstr>Glossary</vt:lpstr>
      <vt:lpstr>Glossary</vt:lpstr>
      <vt:lpstr>Glossary</vt:lpstr>
      <vt:lpstr>Lesson</vt:lpstr>
      <vt:lpstr>Lesson</vt:lpstr>
      <vt:lpstr>Lesson</vt:lpstr>
      <vt:lpstr>Wiki</vt:lpstr>
      <vt:lpstr>Wiki</vt:lpstr>
      <vt:lpstr>Blog</vt:lpstr>
      <vt:lpstr>Blog</vt:lpstr>
      <vt:lpstr>Grades</vt:lpstr>
      <vt:lpstr>Grades</vt:lpstr>
      <vt:lpstr>Groups</vt:lpstr>
      <vt:lpstr>carlisle.k12.ia.us/moodle</vt:lpstr>
      <vt:lpstr>carlisle.k12.ia.us/moodle</vt:lpstr>
      <vt:lpstr>carlisle.k12.ia.us/moodle</vt:lpstr>
      <vt:lpstr>Moodle 1.9 for Second Language Learning by Jeff Stanford.  </vt:lpstr>
      <vt:lpstr>Vocabulary Activities</vt:lpstr>
      <vt:lpstr>Speaking Activities</vt:lpstr>
      <vt:lpstr>Grammar Activities</vt:lpstr>
      <vt:lpstr>Reading Activities</vt:lpstr>
      <vt:lpstr>Writing Activities</vt:lpstr>
      <vt:lpstr>Listening Activities </vt:lpstr>
      <vt:lpstr>Lolipop ELP</vt:lpstr>
      <vt:lpstr>Lolipop ELP</vt:lpstr>
      <vt:lpstr>Lolipop ELP</vt:lpstr>
      <vt:lpstr>Lolipop ELP</vt:lpstr>
      <vt:lpstr>Key to School</vt:lpstr>
    </vt:vector>
  </TitlesOfParts>
  <Company>Carlisle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Moodle</dc:title>
  <dc:creator>christine.campbell</dc:creator>
  <cp:lastModifiedBy>christine.campbell</cp:lastModifiedBy>
  <cp:revision>58</cp:revision>
  <dcterms:created xsi:type="dcterms:W3CDTF">2010-08-30T22:32:42Z</dcterms:created>
  <dcterms:modified xsi:type="dcterms:W3CDTF">2010-10-08T21:37:10Z</dcterms:modified>
</cp:coreProperties>
</file>